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1" r:id="rId3"/>
    <p:sldId id="289" r:id="rId4"/>
    <p:sldId id="313" r:id="rId5"/>
    <p:sldId id="312" r:id="rId6"/>
    <p:sldId id="268" r:id="rId7"/>
    <p:sldId id="310" r:id="rId8"/>
    <p:sldId id="267" r:id="rId9"/>
    <p:sldId id="296" r:id="rId10"/>
    <p:sldId id="301" r:id="rId11"/>
    <p:sldId id="297" r:id="rId12"/>
    <p:sldId id="304" r:id="rId13"/>
    <p:sldId id="278" r:id="rId14"/>
    <p:sldId id="299" r:id="rId15"/>
    <p:sldId id="295" r:id="rId16"/>
    <p:sldId id="277" r:id="rId17"/>
    <p:sldId id="269" r:id="rId18"/>
    <p:sldId id="308" r:id="rId19"/>
    <p:sldId id="270" r:id="rId20"/>
    <p:sldId id="261" r:id="rId21"/>
    <p:sldId id="281" r:id="rId22"/>
    <p:sldId id="298" r:id="rId23"/>
    <p:sldId id="316" r:id="rId24"/>
    <p:sldId id="284" r:id="rId25"/>
    <p:sldId id="288" r:id="rId26"/>
    <p:sldId id="311" r:id="rId27"/>
    <p:sldId id="317" r:id="rId28"/>
    <p:sldId id="276" r:id="rId29"/>
    <p:sldId id="265" r:id="rId30"/>
    <p:sldId id="320" r:id="rId31"/>
    <p:sldId id="306" r:id="rId32"/>
    <p:sldId id="318" r:id="rId33"/>
    <p:sldId id="293" r:id="rId34"/>
    <p:sldId id="285" r:id="rId35"/>
    <p:sldId id="294" r:id="rId36"/>
    <p:sldId id="258" r:id="rId37"/>
    <p:sldId id="319" r:id="rId38"/>
    <p:sldId id="315" r:id="rId39"/>
    <p:sldId id="314" r:id="rId40"/>
    <p:sldId id="305" r:id="rId41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900"/>
    <p:restoredTop sz="94918"/>
  </p:normalViewPr>
  <p:slideViewPr>
    <p:cSldViewPr snapToGrid="0" snapToObjects="1">
      <p:cViewPr varScale="1">
        <p:scale>
          <a:sx n="98" d="100"/>
          <a:sy n="98" d="100"/>
        </p:scale>
        <p:origin x="224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040DA5D-6368-994B-B643-55ADD33A67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BCBDCDA5-17AB-DD40-B3C2-D3B3C0B47C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60B7503-E4E2-2D4C-9C3E-86BDE1387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A0A7-0500-F945-B225-F4BE58C5A8A6}" type="datetimeFigureOut">
              <a:rPr lang="fr-FR" smtClean="0"/>
              <a:t>05/10/2022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97A99B0F-0A8A-FF4A-B34F-D4175CEAF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4AA9D9E-2E6C-3940-846D-F548DC0E5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3386-4C38-2A4A-AB8D-2C11E8DA940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65780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BEF0156-0305-794F-939F-8BA179190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2188D011-DAC4-FC42-BE29-EAD9CBD517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7E05217-1802-584B-A57E-054BDFAE3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A0A7-0500-F945-B225-F4BE58C5A8A6}" type="datetimeFigureOut">
              <a:rPr lang="fr-FR" smtClean="0"/>
              <a:t>05/10/2022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8EF8DF82-E18B-5242-A634-8B2C72304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7A2D758-83A2-0942-86CE-2155B4C4B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3386-4C38-2A4A-AB8D-2C11E8DA940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52929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E39365E-3FE0-EA4C-AC2B-7B401720B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37ED73D9-C3AC-034A-812B-3884411651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4D95FAD-7E62-824E-BE1A-C4BE98B8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A0A7-0500-F945-B225-F4BE58C5A8A6}" type="datetimeFigureOut">
              <a:rPr lang="fr-FR" smtClean="0"/>
              <a:t>05/10/2022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C634AC3-5108-9349-9797-4291D6E2D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E9D7C3C-5427-1B4B-AF63-F255682DC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3386-4C38-2A4A-AB8D-2C11E8DA940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19055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E77DE0F-430F-2441-818F-04B236AC5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D202878-0FBB-EF43-8175-04CB4A2EC2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7275D8B3-0235-A14D-A696-DACBFA3C2C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DA014393-1F0C-4140-8D1A-643D66060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A0A7-0500-F945-B225-F4BE58C5A8A6}" type="datetimeFigureOut">
              <a:rPr lang="fr-FR" smtClean="0"/>
              <a:t>05/10/2022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E560B577-5D44-AF40-AAF0-D4D973FC1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FD5804D0-6A5D-D048-A324-C0AE9B542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3386-4C38-2A4A-AB8D-2C11E8DA940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01690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E66B551-A65D-7549-B5D1-7463A14ED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8EEA58AE-892B-204E-AB22-75F2ABF819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64D78791-6C4D-F84D-9E5C-24C2813C03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FDFABAB8-70DB-C642-B3C4-2633ACDEC1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5A2FD075-4638-A54A-947F-649F3E1E63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797EF71A-A0D7-5849-8878-8E3C118AF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A0A7-0500-F945-B225-F4BE58C5A8A6}" type="datetimeFigureOut">
              <a:rPr lang="fr-FR" smtClean="0"/>
              <a:t>05/10/2022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8EF55B3C-4930-204E-94A6-8A2ED785E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C5D18DF7-EAF4-BD45-9959-07428D342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3386-4C38-2A4A-AB8D-2C11E8DA940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27646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E6ED643-A420-DE46-A3AA-7C70251B0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59EF900E-EAE7-E344-A606-0E9A1CC7A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A0A7-0500-F945-B225-F4BE58C5A8A6}" type="datetimeFigureOut">
              <a:rPr lang="fr-FR" smtClean="0"/>
              <a:t>05/10/2022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3E1C0A7C-2346-DA4D-BD4F-535736CD3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182D05E2-5B66-BB41-83FD-53FE119F8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3386-4C38-2A4A-AB8D-2C11E8DA940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80820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D873579E-5C8D-8044-BDF3-0FCD682D1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A0A7-0500-F945-B225-F4BE58C5A8A6}" type="datetimeFigureOut">
              <a:rPr lang="fr-FR" smtClean="0"/>
              <a:t>05/10/2022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1DA1B92E-FDC3-3144-80A8-F39DF323C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5EDE704E-F7CA-EB44-A1CB-47DECBBDA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3386-4C38-2A4A-AB8D-2C11E8DA940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67111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878FED2-EBA7-C449-B3D3-A25186926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AF04702-EBDE-CF47-9E74-BC336711D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237365E7-C405-1347-B847-6091A3337E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DBFAB286-AB81-104D-AB69-89D863006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A0A7-0500-F945-B225-F4BE58C5A8A6}" type="datetimeFigureOut">
              <a:rPr lang="fr-FR" smtClean="0"/>
              <a:t>05/10/2022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66257A0F-096C-C340-9E65-604DA0A38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F54914DF-30C8-444C-9BC9-F3AE7AAB5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3386-4C38-2A4A-AB8D-2C11E8DA940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637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8CA58A6-0955-7445-954A-C568F1531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3C8AB928-8D02-7F4A-A0FD-5F78152D9A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6005F95D-6C85-014B-8750-7FA6EAAF15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89669232-A105-B74B-837A-A404A3006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A0A7-0500-F945-B225-F4BE58C5A8A6}" type="datetimeFigureOut">
              <a:rPr lang="fr-FR" smtClean="0"/>
              <a:t>05/10/2022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4962B213-45DB-0841-82FF-0B48530C85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1DE41C78-828A-3A4D-A8EA-C658DE25A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3386-4C38-2A4A-AB8D-2C11E8DA940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61775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4D31949-AC95-9A4F-B4BF-D8498A7C9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B9CCB868-3E6D-C342-A97F-FF4EF39E09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3FBC107-1503-8E42-8596-BE139F554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A0A7-0500-F945-B225-F4BE58C5A8A6}" type="datetimeFigureOut">
              <a:rPr lang="fr-FR" smtClean="0"/>
              <a:t>05/10/2022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147BC04-9070-9149-973C-693BE3107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883810A-ADA5-A041-8A44-F0F5EEBCC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3386-4C38-2A4A-AB8D-2C11E8DA940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00599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DB61C5C2-00AC-9447-A733-DE403289FB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F9BF8569-BF2D-5D42-B266-7502CAA9B1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490DC4EB-9897-5E45-8D52-EC63C55C2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A0A7-0500-F945-B225-F4BE58C5A8A6}" type="datetimeFigureOut">
              <a:rPr lang="fr-FR" smtClean="0"/>
              <a:t>05/10/2022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73D2AAF-DC40-E94C-9E77-774BF9CDE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AC8C6D90-2BFA-CD4F-8C5D-B5A7DEBAF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3386-4C38-2A4A-AB8D-2C11E8DA940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01445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02071189-E6DF-DC4A-AEFC-D15F478F6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21B46E51-DECD-4C48-9C1A-555DD905F3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593DADC-AA47-AA47-AACA-870E123F55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EDA0A7-0500-F945-B225-F4BE58C5A8A6}" type="datetimeFigureOut">
              <a:rPr lang="fr-FR" smtClean="0"/>
              <a:t>05/10/2022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FE94C691-DED6-6941-9494-06EF966951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2498E5DB-D070-F74D-866D-BE4FFEDB24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B3386-4C38-2A4A-AB8D-2C11E8DA940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8904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tiff"/><Relationship Id="rId12" Type="http://schemas.openxmlformats.org/officeDocument/2006/relationships/image" Target="../media/image11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tiff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tiff"/><Relationship Id="rId4" Type="http://schemas.openxmlformats.org/officeDocument/2006/relationships/image" Target="../media/image3.jpeg"/><Relationship Id="rId9" Type="http://schemas.openxmlformats.org/officeDocument/2006/relationships/image" Target="../media/image8.tif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tiff"/><Relationship Id="rId3" Type="http://schemas.openxmlformats.org/officeDocument/2006/relationships/image" Target="../media/image11.tiff"/><Relationship Id="rId7" Type="http://schemas.openxmlformats.org/officeDocument/2006/relationships/image" Target="../media/image10.jpeg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11" Type="http://schemas.openxmlformats.org/officeDocument/2006/relationships/image" Target="../media/image8.tiff"/><Relationship Id="rId5" Type="http://schemas.openxmlformats.org/officeDocument/2006/relationships/image" Target="../media/image5.tiff"/><Relationship Id="rId10" Type="http://schemas.openxmlformats.org/officeDocument/2006/relationships/image" Target="../media/image4.jpeg"/><Relationship Id="rId4" Type="http://schemas.openxmlformats.org/officeDocument/2006/relationships/image" Target="../media/image12.tiff"/><Relationship Id="rId9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tiff"/><Relationship Id="rId13" Type="http://schemas.openxmlformats.org/officeDocument/2006/relationships/image" Target="../media/image24.tiff"/><Relationship Id="rId3" Type="http://schemas.openxmlformats.org/officeDocument/2006/relationships/image" Target="../media/image14.tiff"/><Relationship Id="rId7" Type="http://schemas.openxmlformats.org/officeDocument/2006/relationships/image" Target="../media/image18.tiff"/><Relationship Id="rId12" Type="http://schemas.openxmlformats.org/officeDocument/2006/relationships/image" Target="../media/image23.tiff"/><Relationship Id="rId2" Type="http://schemas.openxmlformats.org/officeDocument/2006/relationships/image" Target="../media/image13.tiff"/><Relationship Id="rId16" Type="http://schemas.openxmlformats.org/officeDocument/2006/relationships/image" Target="../media/image27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tiff"/><Relationship Id="rId11" Type="http://schemas.openxmlformats.org/officeDocument/2006/relationships/image" Target="../media/image22.tiff"/><Relationship Id="rId5" Type="http://schemas.openxmlformats.org/officeDocument/2006/relationships/image" Target="../media/image16.tiff"/><Relationship Id="rId15" Type="http://schemas.openxmlformats.org/officeDocument/2006/relationships/image" Target="../media/image26.tiff"/><Relationship Id="rId10" Type="http://schemas.openxmlformats.org/officeDocument/2006/relationships/image" Target="../media/image21.tiff"/><Relationship Id="rId4" Type="http://schemas.openxmlformats.org/officeDocument/2006/relationships/image" Target="../media/image15.tiff"/><Relationship Id="rId9" Type="http://schemas.openxmlformats.org/officeDocument/2006/relationships/image" Target="../media/image20.tiff"/><Relationship Id="rId14" Type="http://schemas.openxmlformats.org/officeDocument/2006/relationships/image" Target="../media/image25.tif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tiff"/><Relationship Id="rId13" Type="http://schemas.openxmlformats.org/officeDocument/2006/relationships/image" Target="../media/image34.tiff"/><Relationship Id="rId3" Type="http://schemas.openxmlformats.org/officeDocument/2006/relationships/image" Target="../media/image14.tiff"/><Relationship Id="rId7" Type="http://schemas.openxmlformats.org/officeDocument/2006/relationships/image" Target="../media/image27.tiff"/><Relationship Id="rId12" Type="http://schemas.openxmlformats.org/officeDocument/2006/relationships/image" Target="../media/image33.tiff"/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tiff"/><Relationship Id="rId11" Type="http://schemas.openxmlformats.org/officeDocument/2006/relationships/image" Target="../media/image32.tiff"/><Relationship Id="rId5" Type="http://schemas.openxmlformats.org/officeDocument/2006/relationships/image" Target="../media/image17.tiff"/><Relationship Id="rId15" Type="http://schemas.openxmlformats.org/officeDocument/2006/relationships/image" Target="../media/image36.tiff"/><Relationship Id="rId10" Type="http://schemas.openxmlformats.org/officeDocument/2006/relationships/image" Target="../media/image31.tiff"/><Relationship Id="rId4" Type="http://schemas.openxmlformats.org/officeDocument/2006/relationships/image" Target="../media/image15.tiff"/><Relationship Id="rId9" Type="http://schemas.openxmlformats.org/officeDocument/2006/relationships/image" Target="../media/image30.tiff"/><Relationship Id="rId14" Type="http://schemas.openxmlformats.org/officeDocument/2006/relationships/image" Target="../media/image35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tiff"/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tif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tiff"/><Relationship Id="rId2" Type="http://schemas.openxmlformats.org/officeDocument/2006/relationships/image" Target="../media/image43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tiff"/><Relationship Id="rId2" Type="http://schemas.openxmlformats.org/officeDocument/2006/relationships/image" Target="../media/image45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tiff"/><Relationship Id="rId2" Type="http://schemas.openxmlformats.org/officeDocument/2006/relationships/image" Target="../media/image47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tiff"/><Relationship Id="rId2" Type="http://schemas.openxmlformats.org/officeDocument/2006/relationships/image" Target="../media/image49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tiff"/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tiff"/><Relationship Id="rId2" Type="http://schemas.openxmlformats.org/officeDocument/2006/relationships/image" Target="../media/image57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tiff"/><Relationship Id="rId2" Type="http://schemas.openxmlformats.org/officeDocument/2006/relationships/image" Target="../media/image59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tiff"/><Relationship Id="rId4" Type="http://schemas.openxmlformats.org/officeDocument/2006/relationships/image" Target="../media/image61.tif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65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6.tif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tif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tiff"/><Relationship Id="rId2" Type="http://schemas.openxmlformats.org/officeDocument/2006/relationships/image" Target="../media/image69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tiff"/><Relationship Id="rId2" Type="http://schemas.openxmlformats.org/officeDocument/2006/relationships/image" Target="../media/image7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4.tif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tiff"/><Relationship Id="rId2" Type="http://schemas.openxmlformats.org/officeDocument/2006/relationships/image" Target="../media/image75.tif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8.tiff"/><Relationship Id="rId4" Type="http://schemas.openxmlformats.org/officeDocument/2006/relationships/image" Target="../media/image77.tif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tiff"/><Relationship Id="rId13" Type="http://schemas.openxmlformats.org/officeDocument/2006/relationships/image" Target="../media/image90.tiff"/><Relationship Id="rId18" Type="http://schemas.openxmlformats.org/officeDocument/2006/relationships/image" Target="../media/image95.tiff"/><Relationship Id="rId3" Type="http://schemas.openxmlformats.org/officeDocument/2006/relationships/image" Target="../media/image80.tiff"/><Relationship Id="rId7" Type="http://schemas.openxmlformats.org/officeDocument/2006/relationships/image" Target="../media/image84.tiff"/><Relationship Id="rId12" Type="http://schemas.openxmlformats.org/officeDocument/2006/relationships/image" Target="../media/image89.tiff"/><Relationship Id="rId17" Type="http://schemas.openxmlformats.org/officeDocument/2006/relationships/image" Target="../media/image94.tiff"/><Relationship Id="rId2" Type="http://schemas.openxmlformats.org/officeDocument/2006/relationships/image" Target="../media/image79.tiff"/><Relationship Id="rId16" Type="http://schemas.openxmlformats.org/officeDocument/2006/relationships/image" Target="../media/image93.tif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3.tiff"/><Relationship Id="rId11" Type="http://schemas.openxmlformats.org/officeDocument/2006/relationships/image" Target="../media/image88.tiff"/><Relationship Id="rId5" Type="http://schemas.openxmlformats.org/officeDocument/2006/relationships/image" Target="../media/image82.tiff"/><Relationship Id="rId15" Type="http://schemas.openxmlformats.org/officeDocument/2006/relationships/image" Target="../media/image92.tiff"/><Relationship Id="rId10" Type="http://schemas.openxmlformats.org/officeDocument/2006/relationships/image" Target="../media/image87.tiff"/><Relationship Id="rId19" Type="http://schemas.openxmlformats.org/officeDocument/2006/relationships/image" Target="../media/image75.tiff"/><Relationship Id="rId4" Type="http://schemas.openxmlformats.org/officeDocument/2006/relationships/image" Target="../media/image81.tiff"/><Relationship Id="rId9" Type="http://schemas.openxmlformats.org/officeDocument/2006/relationships/image" Target="../media/image86.tiff"/><Relationship Id="rId14" Type="http://schemas.openxmlformats.org/officeDocument/2006/relationships/image" Target="../media/image91.tiff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tif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8.tiff"/><Relationship Id="rId4" Type="http://schemas.openxmlformats.org/officeDocument/2006/relationships/image" Target="../media/image97.tiff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tiff"/><Relationship Id="rId13" Type="http://schemas.openxmlformats.org/officeDocument/2006/relationships/image" Target="../media/image109.png"/><Relationship Id="rId18" Type="http://schemas.openxmlformats.org/officeDocument/2006/relationships/image" Target="../media/image114.tiff"/><Relationship Id="rId3" Type="http://schemas.openxmlformats.org/officeDocument/2006/relationships/image" Target="../media/image99.tiff"/><Relationship Id="rId7" Type="http://schemas.openxmlformats.org/officeDocument/2006/relationships/image" Target="../media/image103.tiff"/><Relationship Id="rId12" Type="http://schemas.openxmlformats.org/officeDocument/2006/relationships/image" Target="../media/image108.png"/><Relationship Id="rId17" Type="http://schemas.openxmlformats.org/officeDocument/2006/relationships/image" Target="../media/image113.jpeg"/><Relationship Id="rId2" Type="http://schemas.openxmlformats.org/officeDocument/2006/relationships/image" Target="../media/image3.jpeg"/><Relationship Id="rId16" Type="http://schemas.openxmlformats.org/officeDocument/2006/relationships/image" Target="../media/image1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2.jpeg"/><Relationship Id="rId11" Type="http://schemas.openxmlformats.org/officeDocument/2006/relationships/image" Target="../media/image107.tiff"/><Relationship Id="rId5" Type="http://schemas.openxmlformats.org/officeDocument/2006/relationships/image" Target="../media/image101.tiff"/><Relationship Id="rId15" Type="http://schemas.openxmlformats.org/officeDocument/2006/relationships/image" Target="../media/image111.tiff"/><Relationship Id="rId10" Type="http://schemas.openxmlformats.org/officeDocument/2006/relationships/image" Target="../media/image106.tiff"/><Relationship Id="rId4" Type="http://schemas.openxmlformats.org/officeDocument/2006/relationships/image" Target="../media/image100.tiff"/><Relationship Id="rId9" Type="http://schemas.openxmlformats.org/officeDocument/2006/relationships/image" Target="../media/image105.tiff"/><Relationship Id="rId14" Type="http://schemas.openxmlformats.org/officeDocument/2006/relationships/image" Target="../media/image11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tif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tiff"/><Relationship Id="rId5" Type="http://schemas.openxmlformats.org/officeDocument/2006/relationships/image" Target="../media/image117.tiff"/><Relationship Id="rId4" Type="http://schemas.openxmlformats.org/officeDocument/2006/relationships/image" Target="../media/image116.tif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119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tiff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119.tif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tiff"/><Relationship Id="rId2" Type="http://schemas.openxmlformats.org/officeDocument/2006/relationships/image" Target="../media/image123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g"/><Relationship Id="rId2" Type="http://schemas.openxmlformats.org/officeDocument/2006/relationships/image" Target="../media/image125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tiff"/><Relationship Id="rId3" Type="http://schemas.openxmlformats.org/officeDocument/2006/relationships/image" Target="../media/image127.tiff"/><Relationship Id="rId7" Type="http://schemas.openxmlformats.org/officeDocument/2006/relationships/image" Target="../media/image54.jpeg"/><Relationship Id="rId2" Type="http://schemas.openxmlformats.org/officeDocument/2006/relationships/image" Target="../media/image50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3.tiff"/><Relationship Id="rId5" Type="http://schemas.openxmlformats.org/officeDocument/2006/relationships/image" Target="../media/image129.tiff"/><Relationship Id="rId4" Type="http://schemas.openxmlformats.org/officeDocument/2006/relationships/image" Target="../media/image128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Image 16">
            <a:extLst>
              <a:ext uri="{FF2B5EF4-FFF2-40B4-BE49-F238E27FC236}">
                <a16:creationId xmlns:a16="http://schemas.microsoft.com/office/drawing/2014/main" id="{79622116-882C-604F-A56D-6EB4F53CFCB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3818927" y="291879"/>
            <a:ext cx="3707250" cy="1813204"/>
          </a:xfrm>
          <a:prstGeom prst="rect">
            <a:avLst/>
          </a:prstGeom>
        </p:spPr>
      </p:pic>
      <p:pic>
        <p:nvPicPr>
          <p:cNvPr id="1028" name="Picture 4" descr="The Bill &amp; Melinda Gates Foundation | Gavi, the Vaccine Alliance">
            <a:extLst>
              <a:ext uri="{FF2B5EF4-FFF2-40B4-BE49-F238E27FC236}">
                <a16:creationId xmlns:a16="http://schemas.microsoft.com/office/drawing/2014/main" id="{1FFDFC1E-B49C-474E-9704-0F207695F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4275" y="5715372"/>
            <a:ext cx="4020578" cy="80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GESDA to hold inaugural summit in October for global diplomacy ...">
            <a:extLst>
              <a:ext uri="{FF2B5EF4-FFF2-40B4-BE49-F238E27FC236}">
                <a16:creationId xmlns:a16="http://schemas.microsoft.com/office/drawing/2014/main" id="{2FD43348-624A-7B42-953E-D957BF0861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1027" y="1480148"/>
            <a:ext cx="2245050" cy="117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rance map french flag | International Adviser">
            <a:extLst>
              <a:ext uri="{FF2B5EF4-FFF2-40B4-BE49-F238E27FC236}">
                <a16:creationId xmlns:a16="http://schemas.microsoft.com/office/drawing/2014/main" id="{604DDEDB-A5EA-2649-8123-3D1557FDF4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8552" y="202263"/>
            <a:ext cx="2335861" cy="149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47C99F95-867D-2B47-BA4D-6F081C91C1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34990" y="864198"/>
            <a:ext cx="1866900" cy="1231900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D678D45A-3372-FF42-B55F-2194032548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062" y="168164"/>
            <a:ext cx="1625600" cy="1657350"/>
          </a:xfrm>
          <a:prstGeom prst="rect">
            <a:avLst/>
          </a:prstGeom>
        </p:spPr>
      </p:pic>
      <p:pic>
        <p:nvPicPr>
          <p:cNvPr id="1032" name="Picture 8" descr="Lutte antifraude de l'UE : l'audit de la Cour des comptes européenne ...">
            <a:extLst>
              <a:ext uri="{FF2B5EF4-FFF2-40B4-BE49-F238E27FC236}">
                <a16:creationId xmlns:a16="http://schemas.microsoft.com/office/drawing/2014/main" id="{795A39A0-0104-3C48-9BDC-78001DA0B5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38" y="1904720"/>
            <a:ext cx="1252524" cy="8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C7F425E1-C718-9E4C-83A0-E20A4695CC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84871" y="2887969"/>
            <a:ext cx="6283569" cy="2578593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fr-FR" sz="8000" b="1" dirty="0">
                <a:latin typeface="+mn-lt"/>
              </a:rPr>
              <a:t>Le Covid-19, une simple étape ?</a:t>
            </a:r>
          </a:p>
        </p:txBody>
      </p:sp>
      <p:pic>
        <p:nvPicPr>
          <p:cNvPr id="14" name="Image 13">
            <a:extLst>
              <a:ext uri="{FF2B5EF4-FFF2-40B4-BE49-F238E27FC236}">
                <a16:creationId xmlns:a16="http://schemas.microsoft.com/office/drawing/2014/main" id="{11420690-8192-8A44-9554-56A7109D37F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47525" y="4870556"/>
            <a:ext cx="2335861" cy="1309829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EE6E8804-1685-B345-AABD-C3FA1DBEA60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790954" y="2035138"/>
            <a:ext cx="2629798" cy="2629798"/>
          </a:xfrm>
          <a:prstGeom prst="rect">
            <a:avLst/>
          </a:prstGeom>
        </p:spPr>
      </p:pic>
      <p:pic>
        <p:nvPicPr>
          <p:cNvPr id="1026" name="Picture 2" descr="GAVI Alliance - Influence Watch">
            <a:extLst>
              <a:ext uri="{FF2B5EF4-FFF2-40B4-BE49-F238E27FC236}">
                <a16:creationId xmlns:a16="http://schemas.microsoft.com/office/drawing/2014/main" id="{A5A3F411-011A-BE46-A9C2-DA520B71E5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3570" y="4579505"/>
            <a:ext cx="2933700" cy="1120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D4515A91-86FF-AB4E-B173-061796B215A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51299" y="2810113"/>
            <a:ext cx="2629798" cy="2022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949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Image 25">
            <a:extLst>
              <a:ext uri="{FF2B5EF4-FFF2-40B4-BE49-F238E27FC236}">
                <a16:creationId xmlns:a16="http://schemas.microsoft.com/office/drawing/2014/main" id="{B03D24BB-4D46-664B-B2DB-EA70C51DB5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424" y="4906492"/>
            <a:ext cx="1406867" cy="1406867"/>
          </a:xfrm>
          <a:prstGeom prst="rect">
            <a:avLst/>
          </a:prstGeom>
        </p:spPr>
      </p:pic>
      <p:pic>
        <p:nvPicPr>
          <p:cNvPr id="25" name="Image 24">
            <a:extLst>
              <a:ext uri="{FF2B5EF4-FFF2-40B4-BE49-F238E27FC236}">
                <a16:creationId xmlns:a16="http://schemas.microsoft.com/office/drawing/2014/main" id="{AF720864-2E2A-274E-B179-14F7853C8B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98" y="4033406"/>
            <a:ext cx="1380577" cy="1061510"/>
          </a:xfrm>
          <a:prstGeom prst="rect">
            <a:avLst/>
          </a:prstGeom>
        </p:spPr>
      </p:pic>
      <p:pic>
        <p:nvPicPr>
          <p:cNvPr id="23" name="Image 22">
            <a:extLst>
              <a:ext uri="{FF2B5EF4-FFF2-40B4-BE49-F238E27FC236}">
                <a16:creationId xmlns:a16="http://schemas.microsoft.com/office/drawing/2014/main" id="{0E7C7D77-DE3B-E144-9700-97D95F70C7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8565" y="0"/>
            <a:ext cx="9574869" cy="6858000"/>
          </a:xfrm>
          <a:prstGeom prst="rect">
            <a:avLst/>
          </a:prstGeom>
        </p:spPr>
      </p:pic>
      <p:pic>
        <p:nvPicPr>
          <p:cNvPr id="24" name="Image 23">
            <a:extLst>
              <a:ext uri="{FF2B5EF4-FFF2-40B4-BE49-F238E27FC236}">
                <a16:creationId xmlns:a16="http://schemas.microsoft.com/office/drawing/2014/main" id="{7FB5E597-7569-1E4C-9AD8-82B0FD2EB9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70929" y="1597735"/>
            <a:ext cx="1484192" cy="1141178"/>
          </a:xfrm>
          <a:prstGeom prst="rect">
            <a:avLst/>
          </a:prstGeom>
        </p:spPr>
      </p:pic>
      <p:pic>
        <p:nvPicPr>
          <p:cNvPr id="20" name="Image 19">
            <a:extLst>
              <a:ext uri="{FF2B5EF4-FFF2-40B4-BE49-F238E27FC236}">
                <a16:creationId xmlns:a16="http://schemas.microsoft.com/office/drawing/2014/main" id="{F0F648ED-D354-1A40-AF91-DD70FC5406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14" y="999539"/>
            <a:ext cx="1637662" cy="1080634"/>
          </a:xfrm>
          <a:prstGeom prst="rect">
            <a:avLst/>
          </a:prstGeom>
        </p:spPr>
      </p:pic>
      <p:pic>
        <p:nvPicPr>
          <p:cNvPr id="17" name="Picture 2" descr="GESDA to hold inaugural summit in October for global diplomacy ...">
            <a:extLst>
              <a:ext uri="{FF2B5EF4-FFF2-40B4-BE49-F238E27FC236}">
                <a16:creationId xmlns:a16="http://schemas.microsoft.com/office/drawing/2014/main" id="{3BBF18ED-094F-524E-BFED-E5B7FD9C50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786" y="5153201"/>
            <a:ext cx="1573893" cy="823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Ellipse 4">
            <a:extLst>
              <a:ext uri="{FF2B5EF4-FFF2-40B4-BE49-F238E27FC236}">
                <a16:creationId xmlns:a16="http://schemas.microsoft.com/office/drawing/2014/main" id="{3E894EAE-CD27-9846-BD60-EC76B5F91950}"/>
              </a:ext>
            </a:extLst>
          </p:cNvPr>
          <p:cNvSpPr/>
          <p:nvPr/>
        </p:nvSpPr>
        <p:spPr>
          <a:xfrm>
            <a:off x="1555372" y="4570148"/>
            <a:ext cx="763285" cy="778849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Ellipse 5">
            <a:extLst>
              <a:ext uri="{FF2B5EF4-FFF2-40B4-BE49-F238E27FC236}">
                <a16:creationId xmlns:a16="http://schemas.microsoft.com/office/drawing/2014/main" id="{C20CF6FC-EBD8-934B-B598-B73B4BFBD9C5}"/>
              </a:ext>
            </a:extLst>
          </p:cNvPr>
          <p:cNvSpPr/>
          <p:nvPr/>
        </p:nvSpPr>
        <p:spPr>
          <a:xfrm>
            <a:off x="8972689" y="2923449"/>
            <a:ext cx="763285" cy="778849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cxnSp>
        <p:nvCxnSpPr>
          <p:cNvPr id="7" name="Connecteur droit avec flèche 6">
            <a:extLst>
              <a:ext uri="{FF2B5EF4-FFF2-40B4-BE49-F238E27FC236}">
                <a16:creationId xmlns:a16="http://schemas.microsoft.com/office/drawing/2014/main" id="{7370E9B7-FFA0-D346-9EEF-13A275D5AA5D}"/>
              </a:ext>
            </a:extLst>
          </p:cNvPr>
          <p:cNvCxnSpPr>
            <a:cxnSpLocks/>
          </p:cNvCxnSpPr>
          <p:nvPr/>
        </p:nvCxnSpPr>
        <p:spPr>
          <a:xfrm flipH="1">
            <a:off x="9544189" y="1617712"/>
            <a:ext cx="797531" cy="1292250"/>
          </a:xfrm>
          <a:prstGeom prst="straightConnector1">
            <a:avLst/>
          </a:prstGeom>
          <a:ln w="38100">
            <a:solidFill>
              <a:schemeClr val="tx1"/>
            </a:solidFill>
            <a:headEnd type="none"/>
            <a:tailEnd type="triangle" w="lg" len="lg"/>
          </a:ln>
          <a:effectLst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Connecteur droit avec flèche 10">
            <a:extLst>
              <a:ext uri="{FF2B5EF4-FFF2-40B4-BE49-F238E27FC236}">
                <a16:creationId xmlns:a16="http://schemas.microsoft.com/office/drawing/2014/main" id="{14C33D8D-1F4C-8C4F-9FD9-B189D2B94D0B}"/>
              </a:ext>
            </a:extLst>
          </p:cNvPr>
          <p:cNvCxnSpPr>
            <a:cxnSpLocks/>
          </p:cNvCxnSpPr>
          <p:nvPr/>
        </p:nvCxnSpPr>
        <p:spPr>
          <a:xfrm>
            <a:off x="998607" y="3263903"/>
            <a:ext cx="619916" cy="1306245"/>
          </a:xfrm>
          <a:prstGeom prst="straightConnector1">
            <a:avLst/>
          </a:prstGeom>
          <a:ln w="38100">
            <a:solidFill>
              <a:schemeClr val="tx1"/>
            </a:solidFill>
            <a:headEnd type="none"/>
            <a:tailEnd type="triangle" w="lg" len="lg"/>
          </a:ln>
          <a:effectLst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" name="Titre 1">
            <a:extLst>
              <a:ext uri="{FF2B5EF4-FFF2-40B4-BE49-F238E27FC236}">
                <a16:creationId xmlns:a16="http://schemas.microsoft.com/office/drawing/2014/main" id="{16D82865-CB00-A44B-B5AA-FB5F467E2F6A}"/>
              </a:ext>
            </a:extLst>
          </p:cNvPr>
          <p:cNvSpPr txBox="1">
            <a:spLocks/>
          </p:cNvSpPr>
          <p:nvPr/>
        </p:nvSpPr>
        <p:spPr>
          <a:xfrm>
            <a:off x="-563844" y="2460761"/>
            <a:ext cx="3434861" cy="7973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4400" b="1" dirty="0">
                <a:latin typeface="+mn-lt"/>
              </a:rPr>
              <a:t>Genève</a:t>
            </a:r>
          </a:p>
        </p:txBody>
      </p:sp>
      <p:sp>
        <p:nvSpPr>
          <p:cNvPr id="15" name="Titre 1">
            <a:extLst>
              <a:ext uri="{FF2B5EF4-FFF2-40B4-BE49-F238E27FC236}">
                <a16:creationId xmlns:a16="http://schemas.microsoft.com/office/drawing/2014/main" id="{7C01B99A-2272-EC4F-8EA5-C9E0998D214B}"/>
              </a:ext>
            </a:extLst>
          </p:cNvPr>
          <p:cNvSpPr txBox="1">
            <a:spLocks/>
          </p:cNvSpPr>
          <p:nvPr/>
        </p:nvSpPr>
        <p:spPr>
          <a:xfrm>
            <a:off x="8624289" y="806917"/>
            <a:ext cx="3434861" cy="7973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4400" b="1" dirty="0">
                <a:latin typeface="+mn-lt"/>
              </a:rPr>
              <a:t>Davos</a:t>
            </a:r>
          </a:p>
        </p:txBody>
      </p:sp>
      <p:pic>
        <p:nvPicPr>
          <p:cNvPr id="9" name="Picture 2" descr="GAVI Alliance - Influence Watch">
            <a:extLst>
              <a:ext uri="{FF2B5EF4-FFF2-40B4-BE49-F238E27FC236}">
                <a16:creationId xmlns:a16="http://schemas.microsoft.com/office/drawing/2014/main" id="{D2EC2503-6BFB-F84C-B062-4B518EAAA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73" y="6060234"/>
            <a:ext cx="2039637" cy="778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D3846BE6-FACE-0A49-9424-B1DF62D9E3B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9762" y="3258069"/>
            <a:ext cx="663866" cy="676832"/>
          </a:xfrm>
          <a:prstGeom prst="rect">
            <a:avLst/>
          </a:prstGeom>
        </p:spPr>
      </p:pic>
      <p:pic>
        <p:nvPicPr>
          <p:cNvPr id="18" name="Picture 4" descr="The Bill &amp; Melinda Gates Foundation | Gavi, the Vaccine Alliance">
            <a:extLst>
              <a:ext uri="{FF2B5EF4-FFF2-40B4-BE49-F238E27FC236}">
                <a16:creationId xmlns:a16="http://schemas.microsoft.com/office/drawing/2014/main" id="{55FE8339-5C72-B84F-997B-8FA00221A6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620" y="6060234"/>
            <a:ext cx="3650197" cy="731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France map french flag | International Adviser">
            <a:extLst>
              <a:ext uri="{FF2B5EF4-FFF2-40B4-BE49-F238E27FC236}">
                <a16:creationId xmlns:a16="http://schemas.microsoft.com/office/drawing/2014/main" id="{17E2AA59-6B38-B845-A89F-90FE6DEF4E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62" y="242843"/>
            <a:ext cx="1322760" cy="845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Image 21">
            <a:extLst>
              <a:ext uri="{FF2B5EF4-FFF2-40B4-BE49-F238E27FC236}">
                <a16:creationId xmlns:a16="http://schemas.microsoft.com/office/drawing/2014/main" id="{6EE392DC-E30C-E04A-82C0-94FC1E540B9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07776" y="1138753"/>
            <a:ext cx="1441386" cy="808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155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1">
            <a:extLst>
              <a:ext uri="{FF2B5EF4-FFF2-40B4-BE49-F238E27FC236}">
                <a16:creationId xmlns:a16="http://schemas.microsoft.com/office/drawing/2014/main" id="{FD3951C7-84CA-9440-B708-F190959D11C5}"/>
              </a:ext>
            </a:extLst>
          </p:cNvPr>
          <p:cNvSpPr txBox="1">
            <a:spLocks/>
          </p:cNvSpPr>
          <p:nvPr/>
        </p:nvSpPr>
        <p:spPr>
          <a:xfrm>
            <a:off x="-144651" y="40486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sz="5400" b="1" dirty="0">
                <a:latin typeface="+mn-lt"/>
              </a:rPr>
              <a:t>L’OMS, ses financeurs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99EFF77C-E273-464D-8718-151BED5CE7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588" y="1508179"/>
            <a:ext cx="990600" cy="444500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25ECF176-8139-454B-A318-E48EBFD1B8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0820" y="363810"/>
            <a:ext cx="3519183" cy="1407673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BDB3E4DF-85D4-F047-957B-655F95DFC5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1588" y="1987550"/>
            <a:ext cx="2387600" cy="406400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A8A135A1-5427-614F-9C95-2486AA4A97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4499" y="1987550"/>
            <a:ext cx="1257300" cy="381000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7DD26930-E758-474F-8772-4A005658BA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80820" y="1496832"/>
            <a:ext cx="3289300" cy="825500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5D9ABDCC-08C6-D343-934C-8FD4FEB11C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49988" y="3093768"/>
            <a:ext cx="2184400" cy="698107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4C2259E6-E91D-A942-AFDA-2033F373A69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77325" y="3778033"/>
            <a:ext cx="3369586" cy="790629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8A7B42AD-E404-E247-B986-CD9A1FCC77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51588" y="4513491"/>
            <a:ext cx="1981200" cy="355600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69D4C636-2E7C-5246-B25B-B0A9688E15D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51588" y="4920924"/>
            <a:ext cx="2184400" cy="342900"/>
          </a:xfrm>
          <a:prstGeom prst="rect">
            <a:avLst/>
          </a:prstGeom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68864ABE-B2AF-B64A-BB80-C201A667B3F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51588" y="5399538"/>
            <a:ext cx="2247686" cy="485986"/>
          </a:xfrm>
          <a:prstGeom prst="rect">
            <a:avLst/>
          </a:prstGeom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181D4F32-0B6D-D744-B6B1-BB2CBFF767A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51588" y="6025113"/>
            <a:ext cx="1282700" cy="266700"/>
          </a:xfrm>
          <a:prstGeom prst="rect">
            <a:avLst/>
          </a:prstGeom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6273441F-7DFE-C340-953B-683CEDAAB34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344908" y="3727861"/>
            <a:ext cx="3249260" cy="744622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7AFFF9B2-8127-9948-B369-ADDC2CD1DDAD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659031" y="4583729"/>
            <a:ext cx="2044815" cy="493576"/>
          </a:xfrm>
          <a:prstGeom prst="rect">
            <a:avLst/>
          </a:prstGeom>
        </p:spPr>
      </p:pic>
      <p:pic>
        <p:nvPicPr>
          <p:cNvPr id="33" name="Image 32">
            <a:extLst>
              <a:ext uri="{FF2B5EF4-FFF2-40B4-BE49-F238E27FC236}">
                <a16:creationId xmlns:a16="http://schemas.microsoft.com/office/drawing/2014/main" id="{524A2112-F754-514B-A7B4-48E2800D7F63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549468" y="5105454"/>
            <a:ext cx="2044700" cy="330200"/>
          </a:xfrm>
          <a:prstGeom prst="rect">
            <a:avLst/>
          </a:prstGeom>
        </p:spPr>
      </p:pic>
      <p:pic>
        <p:nvPicPr>
          <p:cNvPr id="34" name="Image 33">
            <a:extLst>
              <a:ext uri="{FF2B5EF4-FFF2-40B4-BE49-F238E27FC236}">
                <a16:creationId xmlns:a16="http://schemas.microsoft.com/office/drawing/2014/main" id="{0B820C94-24BC-C74A-8C01-AF6AA4F4A98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461726" y="5574182"/>
            <a:ext cx="2057400" cy="304800"/>
          </a:xfrm>
          <a:prstGeom prst="rect">
            <a:avLst/>
          </a:prstGeom>
        </p:spPr>
      </p:pic>
      <p:sp>
        <p:nvSpPr>
          <p:cNvPr id="26" name="Titre 1">
            <a:extLst>
              <a:ext uri="{FF2B5EF4-FFF2-40B4-BE49-F238E27FC236}">
                <a16:creationId xmlns:a16="http://schemas.microsoft.com/office/drawing/2014/main" id="{8CF5E2D0-DD31-C04C-AB47-999E0E68ABB1}"/>
              </a:ext>
            </a:extLst>
          </p:cNvPr>
          <p:cNvSpPr txBox="1">
            <a:spLocks/>
          </p:cNvSpPr>
          <p:nvPr/>
        </p:nvSpPr>
        <p:spPr>
          <a:xfrm>
            <a:off x="1988303" y="3714696"/>
            <a:ext cx="3358608" cy="726857"/>
          </a:xfrm>
          <a:prstGeom prst="rect">
            <a:avLst/>
          </a:prstGeom>
          <a:ln w="41275"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fr-FR" sz="3200" dirty="0">
              <a:latin typeface="+mn-lt"/>
            </a:endParaRPr>
          </a:p>
        </p:txBody>
      </p:sp>
      <p:sp>
        <p:nvSpPr>
          <p:cNvPr id="35" name="Titre 1">
            <a:extLst>
              <a:ext uri="{FF2B5EF4-FFF2-40B4-BE49-F238E27FC236}">
                <a16:creationId xmlns:a16="http://schemas.microsoft.com/office/drawing/2014/main" id="{F3FDB5B5-2D8E-DD4C-9E85-B083B8986792}"/>
              </a:ext>
            </a:extLst>
          </p:cNvPr>
          <p:cNvSpPr txBox="1">
            <a:spLocks/>
          </p:cNvSpPr>
          <p:nvPr/>
        </p:nvSpPr>
        <p:spPr>
          <a:xfrm>
            <a:off x="7229429" y="3606231"/>
            <a:ext cx="3474417" cy="835322"/>
          </a:xfrm>
          <a:prstGeom prst="rect">
            <a:avLst/>
          </a:prstGeom>
          <a:ln w="41275"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fr-FR" sz="3200" dirty="0">
              <a:latin typeface="+mn-lt"/>
            </a:endParaRPr>
          </a:p>
        </p:txBody>
      </p:sp>
      <p:sp>
        <p:nvSpPr>
          <p:cNvPr id="36" name="Titre 1">
            <a:extLst>
              <a:ext uri="{FF2B5EF4-FFF2-40B4-BE49-F238E27FC236}">
                <a16:creationId xmlns:a16="http://schemas.microsoft.com/office/drawing/2014/main" id="{D1D59095-6064-7D4F-9E99-03A170C693A6}"/>
              </a:ext>
            </a:extLst>
          </p:cNvPr>
          <p:cNvSpPr txBox="1">
            <a:spLocks/>
          </p:cNvSpPr>
          <p:nvPr/>
        </p:nvSpPr>
        <p:spPr>
          <a:xfrm>
            <a:off x="2029968" y="5349821"/>
            <a:ext cx="2454531" cy="558527"/>
          </a:xfrm>
          <a:prstGeom prst="rect">
            <a:avLst/>
          </a:prstGeom>
          <a:ln w="41275"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fr-FR" sz="3200" dirty="0">
              <a:latin typeface="+mn-lt"/>
            </a:endParaRPr>
          </a:p>
        </p:txBody>
      </p:sp>
      <p:sp>
        <p:nvSpPr>
          <p:cNvPr id="37" name="Titre 1">
            <a:extLst>
              <a:ext uri="{FF2B5EF4-FFF2-40B4-BE49-F238E27FC236}">
                <a16:creationId xmlns:a16="http://schemas.microsoft.com/office/drawing/2014/main" id="{8B87598E-008C-0F41-9B53-91198EE33E93}"/>
              </a:ext>
            </a:extLst>
          </p:cNvPr>
          <p:cNvSpPr txBox="1">
            <a:spLocks/>
          </p:cNvSpPr>
          <p:nvPr/>
        </p:nvSpPr>
        <p:spPr>
          <a:xfrm>
            <a:off x="8455831" y="4563183"/>
            <a:ext cx="2248015" cy="493577"/>
          </a:xfrm>
          <a:prstGeom prst="rect">
            <a:avLst/>
          </a:prstGeom>
          <a:ln w="41275"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fr-FR" sz="3200" dirty="0">
              <a:latin typeface="+mn-lt"/>
            </a:endParaRPr>
          </a:p>
        </p:txBody>
      </p:sp>
      <p:sp>
        <p:nvSpPr>
          <p:cNvPr id="39" name="Ellipse 38">
            <a:extLst>
              <a:ext uri="{FF2B5EF4-FFF2-40B4-BE49-F238E27FC236}">
                <a16:creationId xmlns:a16="http://schemas.microsoft.com/office/drawing/2014/main" id="{75B81F89-3088-C84F-8CE8-569C30A68448}"/>
              </a:ext>
            </a:extLst>
          </p:cNvPr>
          <p:cNvSpPr/>
          <p:nvPr/>
        </p:nvSpPr>
        <p:spPr>
          <a:xfrm>
            <a:off x="4404655" y="1796974"/>
            <a:ext cx="1527140" cy="771375"/>
          </a:xfrm>
          <a:prstGeom prst="ellipse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48056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5" grpId="0" animBg="1"/>
      <p:bldP spid="36" grpId="0" animBg="1"/>
      <p:bldP spid="37" grpId="0" animBg="1"/>
      <p:bldP spid="3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Image 22">
            <a:extLst>
              <a:ext uri="{FF2B5EF4-FFF2-40B4-BE49-F238E27FC236}">
                <a16:creationId xmlns:a16="http://schemas.microsoft.com/office/drawing/2014/main" id="{1EF4BF57-A0E1-AA40-99B0-7A4807E3C2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6269" y="4572045"/>
            <a:ext cx="1285287" cy="703270"/>
          </a:xfrm>
          <a:prstGeom prst="rect">
            <a:avLst/>
          </a:prstGeom>
        </p:spPr>
      </p:pic>
      <p:sp>
        <p:nvSpPr>
          <p:cNvPr id="8" name="Titre 1">
            <a:extLst>
              <a:ext uri="{FF2B5EF4-FFF2-40B4-BE49-F238E27FC236}">
                <a16:creationId xmlns:a16="http://schemas.microsoft.com/office/drawing/2014/main" id="{FD3951C7-84CA-9440-B708-F190959D11C5}"/>
              </a:ext>
            </a:extLst>
          </p:cNvPr>
          <p:cNvSpPr txBox="1">
            <a:spLocks/>
          </p:cNvSpPr>
          <p:nvPr/>
        </p:nvSpPr>
        <p:spPr>
          <a:xfrm>
            <a:off x="-144651" y="40486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sz="5400" b="1" dirty="0">
                <a:latin typeface="+mn-lt"/>
              </a:rPr>
              <a:t>L’OMS, ses financeurs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25ECF176-8139-454B-A318-E48EBFD1B8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0820" y="363810"/>
            <a:ext cx="3519183" cy="1407673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BDB3E4DF-85D4-F047-957B-655F95DFC5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1588" y="1987550"/>
            <a:ext cx="2387600" cy="406400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7DD26930-E758-474F-8772-4A005658BA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5539" y="1563464"/>
            <a:ext cx="3289300" cy="825500"/>
          </a:xfrm>
          <a:prstGeom prst="rect">
            <a:avLst/>
          </a:prstGeom>
        </p:spPr>
      </p:pic>
      <p:pic>
        <p:nvPicPr>
          <p:cNvPr id="33" name="Image 32">
            <a:extLst>
              <a:ext uri="{FF2B5EF4-FFF2-40B4-BE49-F238E27FC236}">
                <a16:creationId xmlns:a16="http://schemas.microsoft.com/office/drawing/2014/main" id="{524A2112-F754-514B-A7B4-48E2800D7F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13004" y="5377825"/>
            <a:ext cx="2325885" cy="375609"/>
          </a:xfrm>
          <a:prstGeom prst="rect">
            <a:avLst/>
          </a:prstGeom>
        </p:spPr>
      </p:pic>
      <p:pic>
        <p:nvPicPr>
          <p:cNvPr id="34" name="Image 33">
            <a:extLst>
              <a:ext uri="{FF2B5EF4-FFF2-40B4-BE49-F238E27FC236}">
                <a16:creationId xmlns:a16="http://schemas.microsoft.com/office/drawing/2014/main" id="{0B820C94-24BC-C74A-8C01-AF6AA4F4A98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23283" y="5804526"/>
            <a:ext cx="2315606" cy="343053"/>
          </a:xfrm>
          <a:prstGeom prst="rect">
            <a:avLst/>
          </a:prstGeom>
        </p:spPr>
      </p:pic>
      <p:sp>
        <p:nvSpPr>
          <p:cNvPr id="37" name="Titre 1">
            <a:extLst>
              <a:ext uri="{FF2B5EF4-FFF2-40B4-BE49-F238E27FC236}">
                <a16:creationId xmlns:a16="http://schemas.microsoft.com/office/drawing/2014/main" id="{8B87598E-008C-0F41-9B53-91198EE33E93}"/>
              </a:ext>
            </a:extLst>
          </p:cNvPr>
          <p:cNvSpPr txBox="1">
            <a:spLocks/>
          </p:cNvSpPr>
          <p:nvPr/>
        </p:nvSpPr>
        <p:spPr>
          <a:xfrm>
            <a:off x="9196269" y="4657027"/>
            <a:ext cx="2027840" cy="568271"/>
          </a:xfrm>
          <a:prstGeom prst="rect">
            <a:avLst/>
          </a:prstGeom>
          <a:ln w="41275"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fr-FR" sz="3200" dirty="0">
              <a:latin typeface="+mn-lt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372ADECB-E019-7D49-AFE9-8D1B81570BE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84499" y="1982734"/>
            <a:ext cx="1295400" cy="431800"/>
          </a:xfrm>
          <a:prstGeom prst="rect">
            <a:avLst/>
          </a:prstGeom>
        </p:spPr>
      </p:pic>
      <p:sp>
        <p:nvSpPr>
          <p:cNvPr id="25" name="ZoneTexte 24">
            <a:extLst>
              <a:ext uri="{FF2B5EF4-FFF2-40B4-BE49-F238E27FC236}">
                <a16:creationId xmlns:a16="http://schemas.microsoft.com/office/drawing/2014/main" id="{6B6A8694-41A7-9B47-8612-178F8DAE74B3}"/>
              </a:ext>
            </a:extLst>
          </p:cNvPr>
          <p:cNvSpPr txBox="1"/>
          <p:nvPr/>
        </p:nvSpPr>
        <p:spPr>
          <a:xfrm>
            <a:off x="2074674" y="1522464"/>
            <a:ext cx="13590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2800" dirty="0">
                <a:latin typeface="Angsana New" panose="02020603050405020304" pitchFamily="18" charset="-34"/>
                <a:cs typeface="Angsana New" panose="02020603050405020304" pitchFamily="18" charset="-34"/>
              </a:rPr>
              <a:t>2022-2023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F0128021-BFEB-4647-94F5-DBF46E078AE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45603" y="2950691"/>
            <a:ext cx="2977370" cy="616741"/>
          </a:xfrm>
          <a:prstGeom prst="rect">
            <a:avLst/>
          </a:prstGeom>
        </p:spPr>
      </p:pic>
      <p:sp>
        <p:nvSpPr>
          <p:cNvPr id="27" name="ZoneTexte 26">
            <a:extLst>
              <a:ext uri="{FF2B5EF4-FFF2-40B4-BE49-F238E27FC236}">
                <a16:creationId xmlns:a16="http://schemas.microsoft.com/office/drawing/2014/main" id="{C42D756C-3C8A-2948-A7B3-36F0110120CA}"/>
              </a:ext>
            </a:extLst>
          </p:cNvPr>
          <p:cNvSpPr txBox="1"/>
          <p:nvPr/>
        </p:nvSpPr>
        <p:spPr>
          <a:xfrm>
            <a:off x="4822973" y="2988728"/>
            <a:ext cx="1540503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3000" b="1" dirty="0">
                <a:latin typeface="Angsana New" panose="02020603050405020304" pitchFamily="18" charset="-34"/>
                <a:ea typeface="Verdana" panose="020B0604030504040204" pitchFamily="34" charset="0"/>
                <a:cs typeface="Angsana New" panose="02020603050405020304" pitchFamily="18" charset="-34"/>
              </a:rPr>
              <a:t>12,9% </a:t>
            </a: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FB9558AA-1BD7-4F4C-88B8-BCADD53DE7F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88062" y="4644059"/>
            <a:ext cx="924903" cy="428196"/>
          </a:xfrm>
          <a:prstGeom prst="rect">
            <a:avLst/>
          </a:prstGeom>
        </p:spPr>
      </p:pic>
      <p:sp>
        <p:nvSpPr>
          <p:cNvPr id="29" name="ZoneTexte 28">
            <a:extLst>
              <a:ext uri="{FF2B5EF4-FFF2-40B4-BE49-F238E27FC236}">
                <a16:creationId xmlns:a16="http://schemas.microsoft.com/office/drawing/2014/main" id="{1BC85E29-0461-8F4D-8A0A-5546DF9F99B5}"/>
              </a:ext>
            </a:extLst>
          </p:cNvPr>
          <p:cNvSpPr txBox="1"/>
          <p:nvPr/>
        </p:nvSpPr>
        <p:spPr>
          <a:xfrm>
            <a:off x="2843028" y="4591392"/>
            <a:ext cx="9722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2800" dirty="0">
                <a:latin typeface="Angsana New" panose="02020603050405020304" pitchFamily="18" charset="-34"/>
                <a:ea typeface="Verdana" panose="020B0604030504040204" pitchFamily="34" charset="0"/>
                <a:cs typeface="Angsana New" panose="02020603050405020304" pitchFamily="18" charset="-34"/>
              </a:rPr>
              <a:t>7,4% </a:t>
            </a:r>
          </a:p>
        </p:txBody>
      </p:sp>
      <p:sp>
        <p:nvSpPr>
          <p:cNvPr id="30" name="ZoneTexte 29">
            <a:extLst>
              <a:ext uri="{FF2B5EF4-FFF2-40B4-BE49-F238E27FC236}">
                <a16:creationId xmlns:a16="http://schemas.microsoft.com/office/drawing/2014/main" id="{047CEB62-5E70-6B4D-9784-BED83ECE9AE8}"/>
              </a:ext>
            </a:extLst>
          </p:cNvPr>
          <p:cNvSpPr txBox="1"/>
          <p:nvPr/>
        </p:nvSpPr>
        <p:spPr>
          <a:xfrm>
            <a:off x="5467821" y="4089788"/>
            <a:ext cx="972227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3000" b="1" dirty="0">
                <a:latin typeface="Angsana New" panose="02020603050405020304" pitchFamily="18" charset="-34"/>
                <a:ea typeface="Verdana" panose="020B0604030504040204" pitchFamily="34" charset="0"/>
                <a:cs typeface="Angsana New" panose="02020603050405020304" pitchFamily="18" charset="-34"/>
              </a:rPr>
              <a:t>11,9% </a:t>
            </a:r>
          </a:p>
        </p:txBody>
      </p:sp>
      <p:pic>
        <p:nvPicPr>
          <p:cNvPr id="20" name="Image 19">
            <a:extLst>
              <a:ext uri="{FF2B5EF4-FFF2-40B4-BE49-F238E27FC236}">
                <a16:creationId xmlns:a16="http://schemas.microsoft.com/office/drawing/2014/main" id="{48886742-40B8-E04D-99F7-E6DC5DDC317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47710" y="3626387"/>
            <a:ext cx="4401041" cy="600142"/>
          </a:xfrm>
          <a:prstGeom prst="rect">
            <a:avLst/>
          </a:prstGeom>
        </p:spPr>
      </p:pic>
      <p:sp>
        <p:nvSpPr>
          <p:cNvPr id="26" name="Titre 1">
            <a:extLst>
              <a:ext uri="{FF2B5EF4-FFF2-40B4-BE49-F238E27FC236}">
                <a16:creationId xmlns:a16="http://schemas.microsoft.com/office/drawing/2014/main" id="{8CF5E2D0-DD31-C04C-AB47-999E0E68ABB1}"/>
              </a:ext>
            </a:extLst>
          </p:cNvPr>
          <p:cNvSpPr txBox="1">
            <a:spLocks/>
          </p:cNvSpPr>
          <p:nvPr/>
        </p:nvSpPr>
        <p:spPr>
          <a:xfrm>
            <a:off x="1982813" y="3750005"/>
            <a:ext cx="4365938" cy="763486"/>
          </a:xfrm>
          <a:prstGeom prst="rect">
            <a:avLst/>
          </a:prstGeom>
          <a:ln w="41275"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fr-FR" sz="3200" dirty="0">
              <a:latin typeface="+mn-lt"/>
            </a:endParaRPr>
          </a:p>
        </p:txBody>
      </p:sp>
      <p:pic>
        <p:nvPicPr>
          <p:cNvPr id="21" name="Image 20">
            <a:extLst>
              <a:ext uri="{FF2B5EF4-FFF2-40B4-BE49-F238E27FC236}">
                <a16:creationId xmlns:a16="http://schemas.microsoft.com/office/drawing/2014/main" id="{671C14A9-96DF-EA41-A5C4-3A9DC624745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47709" y="5048343"/>
            <a:ext cx="2044723" cy="470611"/>
          </a:xfrm>
          <a:prstGeom prst="rect">
            <a:avLst/>
          </a:prstGeom>
        </p:spPr>
      </p:pic>
      <p:sp>
        <p:nvSpPr>
          <p:cNvPr id="39" name="ZoneTexte 38">
            <a:extLst>
              <a:ext uri="{FF2B5EF4-FFF2-40B4-BE49-F238E27FC236}">
                <a16:creationId xmlns:a16="http://schemas.microsoft.com/office/drawing/2014/main" id="{9B9A4611-36AF-AB42-8F0A-00B6B1D09F04}"/>
              </a:ext>
            </a:extLst>
          </p:cNvPr>
          <p:cNvSpPr txBox="1"/>
          <p:nvPr/>
        </p:nvSpPr>
        <p:spPr>
          <a:xfrm>
            <a:off x="3946682" y="4984194"/>
            <a:ext cx="9722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2800" dirty="0">
                <a:latin typeface="Angsana New" panose="02020603050405020304" pitchFamily="18" charset="-34"/>
                <a:ea typeface="Verdana" panose="020B0604030504040204" pitchFamily="34" charset="0"/>
                <a:cs typeface="Angsana New" panose="02020603050405020304" pitchFamily="18" charset="-34"/>
              </a:rPr>
              <a:t>7,1% </a:t>
            </a:r>
          </a:p>
        </p:txBody>
      </p:sp>
      <p:pic>
        <p:nvPicPr>
          <p:cNvPr id="22" name="Image 21">
            <a:extLst>
              <a:ext uri="{FF2B5EF4-FFF2-40B4-BE49-F238E27FC236}">
                <a16:creationId xmlns:a16="http://schemas.microsoft.com/office/drawing/2014/main" id="{8A0D7989-E71B-8947-99D0-E30150965B0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967127" y="5596855"/>
            <a:ext cx="1539348" cy="525631"/>
          </a:xfrm>
          <a:prstGeom prst="rect">
            <a:avLst/>
          </a:prstGeom>
        </p:spPr>
      </p:pic>
      <p:sp>
        <p:nvSpPr>
          <p:cNvPr id="41" name="ZoneTexte 40">
            <a:extLst>
              <a:ext uri="{FF2B5EF4-FFF2-40B4-BE49-F238E27FC236}">
                <a16:creationId xmlns:a16="http://schemas.microsoft.com/office/drawing/2014/main" id="{B22198F7-0573-544A-BF4B-6CFCF5C4F62B}"/>
              </a:ext>
            </a:extLst>
          </p:cNvPr>
          <p:cNvSpPr txBox="1"/>
          <p:nvPr/>
        </p:nvSpPr>
        <p:spPr>
          <a:xfrm>
            <a:off x="3486696" y="5581169"/>
            <a:ext cx="972227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3000" b="1" dirty="0">
                <a:latin typeface="Angsana New" panose="02020603050405020304" pitchFamily="18" charset="-34"/>
                <a:ea typeface="Verdana" panose="020B0604030504040204" pitchFamily="34" charset="0"/>
                <a:cs typeface="Angsana New" panose="02020603050405020304" pitchFamily="18" charset="-34"/>
              </a:rPr>
              <a:t>6,1% </a:t>
            </a:r>
          </a:p>
        </p:txBody>
      </p:sp>
      <p:sp>
        <p:nvSpPr>
          <p:cNvPr id="36" name="Titre 1">
            <a:extLst>
              <a:ext uri="{FF2B5EF4-FFF2-40B4-BE49-F238E27FC236}">
                <a16:creationId xmlns:a16="http://schemas.microsoft.com/office/drawing/2014/main" id="{D1D59095-6064-7D4F-9E99-03A170C693A6}"/>
              </a:ext>
            </a:extLst>
          </p:cNvPr>
          <p:cNvSpPr txBox="1">
            <a:spLocks/>
          </p:cNvSpPr>
          <p:nvPr/>
        </p:nvSpPr>
        <p:spPr>
          <a:xfrm>
            <a:off x="1979953" y="5635632"/>
            <a:ext cx="2454531" cy="558527"/>
          </a:xfrm>
          <a:prstGeom prst="rect">
            <a:avLst/>
          </a:prstGeom>
          <a:ln w="41275"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fr-FR" sz="3200" dirty="0">
              <a:latin typeface="+mn-lt"/>
            </a:endParaRPr>
          </a:p>
        </p:txBody>
      </p:sp>
      <p:pic>
        <p:nvPicPr>
          <p:cNvPr id="24" name="Image 23">
            <a:extLst>
              <a:ext uri="{FF2B5EF4-FFF2-40B4-BE49-F238E27FC236}">
                <a16:creationId xmlns:a16="http://schemas.microsoft.com/office/drawing/2014/main" id="{5BFC0913-DA2C-3341-A8D2-EB9263038B9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20399" y="3675266"/>
            <a:ext cx="4011015" cy="773698"/>
          </a:xfrm>
          <a:prstGeom prst="rect">
            <a:avLst/>
          </a:prstGeom>
        </p:spPr>
      </p:pic>
      <p:sp>
        <p:nvSpPr>
          <p:cNvPr id="42" name="ZoneTexte 41">
            <a:extLst>
              <a:ext uri="{FF2B5EF4-FFF2-40B4-BE49-F238E27FC236}">
                <a16:creationId xmlns:a16="http://schemas.microsoft.com/office/drawing/2014/main" id="{E69E5215-E754-9740-89CA-086EE375F608}"/>
              </a:ext>
            </a:extLst>
          </p:cNvPr>
          <p:cNvSpPr txBox="1"/>
          <p:nvPr/>
        </p:nvSpPr>
        <p:spPr>
          <a:xfrm>
            <a:off x="10481556" y="4673340"/>
            <a:ext cx="972227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3000" b="1" dirty="0">
                <a:latin typeface="Angsana New" panose="02020603050405020304" pitchFamily="18" charset="-34"/>
                <a:ea typeface="Verdana" panose="020B0604030504040204" pitchFamily="34" charset="0"/>
                <a:cs typeface="Angsana New" panose="02020603050405020304" pitchFamily="18" charset="-34"/>
              </a:rPr>
              <a:t>0,5% </a:t>
            </a:r>
          </a:p>
        </p:txBody>
      </p:sp>
      <p:sp>
        <p:nvSpPr>
          <p:cNvPr id="43" name="ZoneTexte 42">
            <a:extLst>
              <a:ext uri="{FF2B5EF4-FFF2-40B4-BE49-F238E27FC236}">
                <a16:creationId xmlns:a16="http://schemas.microsoft.com/office/drawing/2014/main" id="{2342241D-AEAD-9B4F-861D-C93E4DDC77C4}"/>
              </a:ext>
            </a:extLst>
          </p:cNvPr>
          <p:cNvSpPr txBox="1"/>
          <p:nvPr/>
        </p:nvSpPr>
        <p:spPr>
          <a:xfrm>
            <a:off x="10494138" y="3703603"/>
            <a:ext cx="972227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3000" b="1" dirty="0">
                <a:latin typeface="Angsana New" panose="02020603050405020304" pitchFamily="18" charset="-34"/>
                <a:ea typeface="Verdana" panose="020B0604030504040204" pitchFamily="34" charset="0"/>
                <a:cs typeface="Angsana New" panose="02020603050405020304" pitchFamily="18" charset="-34"/>
              </a:rPr>
              <a:t>0,5% </a:t>
            </a:r>
          </a:p>
        </p:txBody>
      </p:sp>
      <p:sp>
        <p:nvSpPr>
          <p:cNvPr id="35" name="Titre 1">
            <a:extLst>
              <a:ext uri="{FF2B5EF4-FFF2-40B4-BE49-F238E27FC236}">
                <a16:creationId xmlns:a16="http://schemas.microsoft.com/office/drawing/2014/main" id="{F3FDB5B5-2D8E-DD4C-9E85-B083B8986792}"/>
              </a:ext>
            </a:extLst>
          </p:cNvPr>
          <p:cNvSpPr txBox="1">
            <a:spLocks/>
          </p:cNvSpPr>
          <p:nvPr/>
        </p:nvSpPr>
        <p:spPr>
          <a:xfrm>
            <a:off x="6611696" y="3705904"/>
            <a:ext cx="4612413" cy="815166"/>
          </a:xfrm>
          <a:prstGeom prst="rect">
            <a:avLst/>
          </a:prstGeom>
          <a:ln w="41275"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fr-FR" sz="3200" dirty="0">
              <a:latin typeface="+mn-lt"/>
            </a:endParaRPr>
          </a:p>
        </p:txBody>
      </p:sp>
      <p:sp>
        <p:nvSpPr>
          <p:cNvPr id="44" name="Ellipse 43">
            <a:extLst>
              <a:ext uri="{FF2B5EF4-FFF2-40B4-BE49-F238E27FC236}">
                <a16:creationId xmlns:a16="http://schemas.microsoft.com/office/drawing/2014/main" id="{D4D2CF28-9231-004E-9F89-982032B52D9C}"/>
              </a:ext>
            </a:extLst>
          </p:cNvPr>
          <p:cNvSpPr/>
          <p:nvPr/>
        </p:nvSpPr>
        <p:spPr>
          <a:xfrm>
            <a:off x="4404655" y="1796974"/>
            <a:ext cx="1527140" cy="771375"/>
          </a:xfrm>
          <a:prstGeom prst="ellipse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5" name="ZoneTexte 44">
            <a:extLst>
              <a:ext uri="{FF2B5EF4-FFF2-40B4-BE49-F238E27FC236}">
                <a16:creationId xmlns:a16="http://schemas.microsoft.com/office/drawing/2014/main" id="{9652D1A7-CD0A-3D4B-BBDF-6A5272E972B3}"/>
              </a:ext>
            </a:extLst>
          </p:cNvPr>
          <p:cNvSpPr txBox="1"/>
          <p:nvPr/>
        </p:nvSpPr>
        <p:spPr>
          <a:xfrm>
            <a:off x="3082509" y="6207298"/>
            <a:ext cx="9722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2800" dirty="0">
                <a:latin typeface="Angsana New" panose="02020603050405020304" pitchFamily="18" charset="-34"/>
                <a:ea typeface="Verdana" panose="020B0604030504040204" pitchFamily="34" charset="0"/>
                <a:cs typeface="Angsana New" panose="02020603050405020304" pitchFamily="18" charset="-34"/>
              </a:rPr>
              <a:t>1,64% </a:t>
            </a:r>
          </a:p>
        </p:txBody>
      </p:sp>
      <p:pic>
        <p:nvPicPr>
          <p:cNvPr id="28" name="Image 27">
            <a:extLst>
              <a:ext uri="{FF2B5EF4-FFF2-40B4-BE49-F238E27FC236}">
                <a16:creationId xmlns:a16="http://schemas.microsoft.com/office/drawing/2014/main" id="{6FC1A129-F3DC-4448-BC94-8DE1366DA5AC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988062" y="6248622"/>
            <a:ext cx="1125910" cy="440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595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26" grpId="0" animBg="1"/>
      <p:bldP spid="36" grpId="0" animBg="1"/>
      <p:bldP spid="35" grpId="0" animBg="1"/>
      <p:bldP spid="4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FF943892-7D32-FA4D-ADC3-2C524E8F9A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2816" y="1319275"/>
            <a:ext cx="4859215" cy="4859215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76DB1A17-1259-504A-A0DE-44C10F17C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1522" y="260671"/>
            <a:ext cx="10515600" cy="1325563"/>
          </a:xfrm>
        </p:spPr>
        <p:txBody>
          <a:bodyPr/>
          <a:lstStyle/>
          <a:p>
            <a:pPr algn="ctr"/>
            <a:r>
              <a:rPr lang="fr-FR" b="1" dirty="0">
                <a:latin typeface="+mn-lt"/>
              </a:rPr>
              <a:t>COVAX &amp; ACT</a:t>
            </a:r>
            <a:br>
              <a:rPr lang="fr-FR" dirty="0">
                <a:latin typeface="+mn-lt"/>
              </a:rPr>
            </a:br>
            <a:r>
              <a:rPr lang="fr-FR" sz="3600" dirty="0">
                <a:latin typeface="+mn-lt"/>
              </a:rPr>
              <a:t>(Access to </a:t>
            </a:r>
            <a:r>
              <a:rPr lang="fr-FR" sz="3600" dirty="0" err="1">
                <a:latin typeface="+mn-lt"/>
              </a:rPr>
              <a:t>Covid</a:t>
            </a:r>
            <a:r>
              <a:rPr lang="fr-FR" sz="3600" dirty="0">
                <a:latin typeface="+mn-lt"/>
              </a:rPr>
              <a:t> Tools Accelerator )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1E078649-9E02-5843-A75A-A573FD5C17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7470" y="1510428"/>
            <a:ext cx="5313484" cy="128811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68247D9-38B3-6C41-9686-D63F4F02C530}"/>
              </a:ext>
            </a:extLst>
          </p:cNvPr>
          <p:cNvSpPr/>
          <p:nvPr/>
        </p:nvSpPr>
        <p:spPr>
          <a:xfrm>
            <a:off x="550985" y="3013501"/>
            <a:ext cx="692833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CH" sz="2400" b="1" dirty="0">
                <a:latin typeface="Arial" panose="020B0604020202020204" pitchFamily="34" charset="0"/>
              </a:rPr>
              <a:t>« Personne ne sera en sécurité </a:t>
            </a:r>
          </a:p>
          <a:p>
            <a:r>
              <a:rPr lang="fr-CH" sz="2400" b="1" dirty="0">
                <a:highlight>
                  <a:srgbClr val="FFFF00"/>
                </a:highlight>
                <a:latin typeface="Arial" panose="020B0604020202020204" pitchFamily="34" charset="0"/>
              </a:rPr>
              <a:t>tant que tout le monde entier ne le sera pas. »</a:t>
            </a:r>
            <a:endParaRPr lang="fr-FR" sz="2400" dirty="0">
              <a:highlight>
                <a:srgbClr val="FFFF00"/>
              </a:highligh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1F56CC9-B140-A54F-BF10-80BF7DDB4EF6}"/>
              </a:ext>
            </a:extLst>
          </p:cNvPr>
          <p:cNvSpPr/>
          <p:nvPr/>
        </p:nvSpPr>
        <p:spPr>
          <a:xfrm>
            <a:off x="550984" y="3998296"/>
            <a:ext cx="670115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CH" sz="2000" b="1" dirty="0">
                <a:latin typeface="Arial" panose="020B0604020202020204" pitchFamily="34" charset="0"/>
              </a:rPr>
              <a:t>Lancé fin avril 2020, le dispositif pour accélérer l'accès aux outils de lutte contre la COVID-19 (Accélérateur ACT) </a:t>
            </a:r>
            <a:r>
              <a:rPr lang="fr-CH" sz="2000" b="1" dirty="0">
                <a:latin typeface="inherit"/>
              </a:rPr>
              <a:t>est une nouvelle collaboration mondiale novatrice visant à </a:t>
            </a:r>
            <a:r>
              <a:rPr lang="fr-CH" sz="2000" b="1" dirty="0">
                <a:highlight>
                  <a:srgbClr val="FFFF00"/>
                </a:highlight>
                <a:latin typeface="inherit"/>
              </a:rPr>
              <a:t>accélérer la mise au point et la production de produits de diagnostic, de traitements et de vaccins contre la COVID-19 et à en assurer un accès équitable.</a:t>
            </a:r>
            <a:endParaRPr lang="fr-FR" sz="2000" dirty="0">
              <a:highlight>
                <a:srgbClr val="FFFF00"/>
              </a:highligh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92E0720-0B08-3445-813E-8B58BFEB1536}"/>
              </a:ext>
            </a:extLst>
          </p:cNvPr>
          <p:cNvSpPr/>
          <p:nvPr/>
        </p:nvSpPr>
        <p:spPr>
          <a:xfrm>
            <a:off x="638908" y="5999238"/>
            <a:ext cx="1121312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CH" sz="2000" dirty="0">
                <a:latin typeface="Arial" panose="020B0604020202020204" pitchFamily="34" charset="0"/>
              </a:rPr>
              <a:t>… lors d’un événement </a:t>
            </a:r>
            <a:r>
              <a:rPr lang="fr-CH" sz="2000" dirty="0" err="1">
                <a:latin typeface="Arial" panose="020B0604020202020204" pitchFamily="34" charset="0"/>
              </a:rPr>
              <a:t>coorganisé</a:t>
            </a:r>
            <a:r>
              <a:rPr lang="fr-CH" sz="2000" dirty="0">
                <a:latin typeface="Arial" panose="020B0604020202020204" pitchFamily="34" charset="0"/>
              </a:rPr>
              <a:t> par </a:t>
            </a:r>
            <a:r>
              <a:rPr lang="fr-CH" sz="2000" b="1" dirty="0">
                <a:highlight>
                  <a:srgbClr val="FFFF00"/>
                </a:highlight>
                <a:latin typeface="Arial" panose="020B0604020202020204" pitchFamily="34" charset="0"/>
              </a:rPr>
              <a:t>le Directeur général de l’OMS, le Président français, la Présidente de la Commission européenne, et la Fondation Bill &amp; et Melinda Gates.</a:t>
            </a:r>
            <a:endParaRPr lang="fr-FR" sz="2000" b="1" dirty="0">
              <a:highlight>
                <a:srgbClr val="FFFF00"/>
              </a:highlight>
            </a:endParaRP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DFEA3145-8046-AA49-B20D-F39346F341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801" y="174821"/>
            <a:ext cx="3213100" cy="252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804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9E95A12A-4386-6540-BC27-C77E6F2FBD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0748" y="560659"/>
            <a:ext cx="3730502" cy="2868341"/>
          </a:xfrm>
          <a:prstGeom prst="rect">
            <a:avLst/>
          </a:prstGeom>
        </p:spPr>
      </p:pic>
      <p:sp>
        <p:nvSpPr>
          <p:cNvPr id="10" name="Titre 1">
            <a:extLst>
              <a:ext uri="{FF2B5EF4-FFF2-40B4-BE49-F238E27FC236}">
                <a16:creationId xmlns:a16="http://schemas.microsoft.com/office/drawing/2014/main" id="{9EE8A2EC-0B87-F549-95DD-0053DD64F8FE}"/>
              </a:ext>
            </a:extLst>
          </p:cNvPr>
          <p:cNvSpPr txBox="1">
            <a:spLocks/>
          </p:cNvSpPr>
          <p:nvPr/>
        </p:nvSpPr>
        <p:spPr>
          <a:xfrm>
            <a:off x="2539198" y="3935444"/>
            <a:ext cx="7113601" cy="97510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b="1" dirty="0">
                <a:latin typeface="+mn-lt"/>
              </a:rPr>
              <a:t>Le Forum économique mondial</a:t>
            </a:r>
          </a:p>
        </p:txBody>
      </p:sp>
    </p:spTree>
    <p:extLst>
      <p:ext uri="{BB962C8B-B14F-4D97-AF65-F5344CB8AC3E}">
        <p14:creationId xmlns:p14="http://schemas.microsoft.com/office/powerpoint/2010/main" val="1236587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910C0E6C-4BC7-7D4A-AEA1-0F9A822318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956" y="1537677"/>
            <a:ext cx="6403608" cy="3733409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6138354F-3447-6C4A-8C05-A139FA42A2D8}"/>
              </a:ext>
            </a:extLst>
          </p:cNvPr>
          <p:cNvSpPr txBox="1"/>
          <p:nvPr/>
        </p:nvSpPr>
        <p:spPr>
          <a:xfrm>
            <a:off x="5694947" y="3854671"/>
            <a:ext cx="4668323" cy="23698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fr-FR" sz="800" b="1" dirty="0"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r>
              <a:rPr lang="fr-FR" sz="2800" b="1" dirty="0">
                <a:highlight>
                  <a:srgbClr val="FFFF00"/>
                </a:highlight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« La 4</a:t>
            </a:r>
            <a:r>
              <a:rPr lang="fr-FR" sz="2800" b="1" baseline="30000" dirty="0">
                <a:highlight>
                  <a:srgbClr val="FFFF00"/>
                </a:highlight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ème</a:t>
            </a:r>
            <a:r>
              <a:rPr lang="fr-FR" sz="2800" b="1" dirty="0">
                <a:highlight>
                  <a:srgbClr val="FFFF00"/>
                </a:highlight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révolution industrielle est une fusion entre nos identités physique, digitale et biologique. »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055A37EA-E882-6244-9859-B8D1B93C8BAF}"/>
              </a:ext>
            </a:extLst>
          </p:cNvPr>
          <p:cNvSpPr txBox="1"/>
          <p:nvPr/>
        </p:nvSpPr>
        <p:spPr>
          <a:xfrm>
            <a:off x="1000956" y="285036"/>
            <a:ext cx="5351717" cy="11079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fr-FR" sz="28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Klaus Schwab</a:t>
            </a:r>
          </a:p>
          <a:p>
            <a:r>
              <a:rPr lang="fr-FR" sz="20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Le 13 mai 2019</a:t>
            </a:r>
          </a:p>
          <a:p>
            <a:r>
              <a:rPr lang="fr-FR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Au Council of Global </a:t>
            </a:r>
            <a:r>
              <a:rPr lang="fr-FR" b="1" dirty="0" err="1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Affairs</a:t>
            </a:r>
            <a:r>
              <a:rPr lang="fr-FR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Chicago</a:t>
            </a:r>
          </a:p>
        </p:txBody>
      </p:sp>
    </p:spTree>
    <p:extLst>
      <p:ext uri="{BB962C8B-B14F-4D97-AF65-F5344CB8AC3E}">
        <p14:creationId xmlns:p14="http://schemas.microsoft.com/office/powerpoint/2010/main" val="1668786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D1ED65F-B423-2041-AF3D-B775BE319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3805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fr-FR" b="1" dirty="0">
                <a:latin typeface="+mn-lt"/>
              </a:rPr>
              <a:t>Thème du Forum de Davos : </a:t>
            </a:r>
            <a:br>
              <a:rPr lang="fr-FR" b="1" dirty="0">
                <a:latin typeface="+mn-lt"/>
              </a:rPr>
            </a:br>
            <a:r>
              <a:rPr lang="fr-FR" sz="4000" b="1" dirty="0">
                <a:latin typeface="+mn-lt"/>
              </a:rPr>
              <a:t>22 - 26 mai 2022</a:t>
            </a:r>
            <a:br>
              <a:rPr lang="fr-FR" b="1" dirty="0">
                <a:latin typeface="+mn-lt"/>
              </a:rPr>
            </a:br>
            <a:endParaRPr lang="fr-FR" b="1" dirty="0">
              <a:latin typeface="+mn-lt"/>
            </a:endParaRPr>
          </a:p>
        </p:txBody>
      </p:sp>
      <p:sp>
        <p:nvSpPr>
          <p:cNvPr id="4" name="Titre 1">
            <a:extLst>
              <a:ext uri="{FF2B5EF4-FFF2-40B4-BE49-F238E27FC236}">
                <a16:creationId xmlns:a16="http://schemas.microsoft.com/office/drawing/2014/main" id="{2B2EDDBB-E96D-C14A-AA6A-3322834F327C}"/>
              </a:ext>
            </a:extLst>
          </p:cNvPr>
          <p:cNvSpPr txBox="1">
            <a:spLocks/>
          </p:cNvSpPr>
          <p:nvPr/>
        </p:nvSpPr>
        <p:spPr>
          <a:xfrm>
            <a:off x="576297" y="3450353"/>
            <a:ext cx="10777503" cy="16006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sz="6000" b="1" dirty="0">
                <a:latin typeface="+mn-lt"/>
              </a:rPr>
              <a:t> « </a:t>
            </a:r>
            <a:r>
              <a:rPr lang="fr-CH" sz="6000" b="1" dirty="0">
                <a:latin typeface="+mn-lt"/>
              </a:rPr>
              <a:t>L’Histoire </a:t>
            </a:r>
            <a:r>
              <a:rPr lang="fr-CH" sz="6000" b="1" i="1" dirty="0">
                <a:solidFill>
                  <a:srgbClr val="FF0000"/>
                </a:solidFill>
                <a:latin typeface="+mn-lt"/>
              </a:rPr>
              <a:t>à un tournant</a:t>
            </a:r>
            <a:r>
              <a:rPr lang="fr-CH" sz="6000" b="1" i="1" dirty="0">
                <a:latin typeface="+mn-lt"/>
              </a:rPr>
              <a:t> </a:t>
            </a:r>
            <a:r>
              <a:rPr lang="fr-CH" sz="6000" b="1" dirty="0">
                <a:latin typeface="+mn-lt"/>
              </a:rPr>
              <a:t>: politiques </a:t>
            </a:r>
            <a:r>
              <a:rPr lang="fr-CH" sz="6000" b="1" u="sng" dirty="0">
                <a:latin typeface="+mn-lt"/>
              </a:rPr>
              <a:t>gouvernementales</a:t>
            </a:r>
            <a:r>
              <a:rPr lang="fr-CH" sz="6000" b="1" dirty="0">
                <a:latin typeface="+mn-lt"/>
              </a:rPr>
              <a:t> </a:t>
            </a:r>
          </a:p>
          <a:p>
            <a:pPr algn="ctr"/>
            <a:r>
              <a:rPr lang="fr-CH" sz="6000" b="1" dirty="0">
                <a:latin typeface="+mn-lt"/>
              </a:rPr>
              <a:t>&amp; stratégies </a:t>
            </a:r>
            <a:r>
              <a:rPr lang="fr-CH" sz="6000" b="1" u="sng" dirty="0">
                <a:latin typeface="+mn-lt"/>
              </a:rPr>
              <a:t>commerciales</a:t>
            </a:r>
            <a:r>
              <a:rPr lang="fr-CH" sz="6000" b="1" dirty="0">
                <a:latin typeface="+mn-lt"/>
              </a:rPr>
              <a:t> »</a:t>
            </a:r>
            <a:endParaRPr lang="fr-FR" sz="6000" b="1" dirty="0">
              <a:latin typeface="+mn-lt"/>
            </a:endParaRP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E34EFE2C-68FB-CA42-BCE9-C021761F18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7580" y="457281"/>
            <a:ext cx="4366260" cy="2487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159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5FEED4C4-95B1-F743-9A07-4ACC8B221D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2600" y="1543763"/>
            <a:ext cx="6037576" cy="5000134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CD1ED65F-B423-2041-AF3D-B775BE319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307" y="543545"/>
            <a:ext cx="11105367" cy="1325563"/>
          </a:xfrm>
        </p:spPr>
        <p:txBody>
          <a:bodyPr>
            <a:noAutofit/>
          </a:bodyPr>
          <a:lstStyle/>
          <a:p>
            <a:r>
              <a:rPr lang="fr-CH" sz="5400" b="1" dirty="0">
                <a:latin typeface="+mn-lt"/>
              </a:rPr>
              <a:t>Klaus Schwab, </a:t>
            </a:r>
            <a:r>
              <a:rPr lang="fr-CH" sz="5400" b="1" i="1" dirty="0">
                <a:latin typeface="+mn-lt"/>
              </a:rPr>
              <a:t>la guerre en Ukraine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4711B104-B423-8540-9EE8-BC0C54FDBF8F}"/>
              </a:ext>
            </a:extLst>
          </p:cNvPr>
          <p:cNvSpPr txBox="1"/>
          <p:nvPr/>
        </p:nvSpPr>
        <p:spPr>
          <a:xfrm>
            <a:off x="208102" y="3802881"/>
            <a:ext cx="6302047" cy="129266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400" b="1" dirty="0">
                <a:highlight>
                  <a:srgbClr val="FFFF00"/>
                </a:highlight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Klaus Schwab</a:t>
            </a:r>
            <a:r>
              <a:rPr lang="fr-CH" sz="24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(Fondateur &amp; PDG du WEF) </a:t>
            </a:r>
          </a:p>
          <a:p>
            <a:r>
              <a:rPr lang="fr-CH" b="1" dirty="0">
                <a:highlight>
                  <a:srgbClr val="FFFF00"/>
                </a:highlight>
              </a:rPr>
              <a:t>« </a:t>
            </a:r>
            <a:r>
              <a:rPr lang="fr-CH" b="1" u="sng" dirty="0">
                <a:highlight>
                  <a:srgbClr val="FFFF00"/>
                </a:highlight>
              </a:rPr>
              <a:t>Cette guerre</a:t>
            </a:r>
            <a:r>
              <a:rPr lang="fr-CH" b="1" dirty="0">
                <a:highlight>
                  <a:srgbClr val="FFFF00"/>
                </a:highlight>
              </a:rPr>
              <a:t> est vraiment un point tournant de notre Histoire et elle va façonner notre paysage politique &amp; économique des prochaines années »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1C56DD60-D916-624D-B522-07432F83FA86}"/>
              </a:ext>
            </a:extLst>
          </p:cNvPr>
          <p:cNvSpPr txBox="1"/>
          <p:nvPr/>
        </p:nvSpPr>
        <p:spPr>
          <a:xfrm>
            <a:off x="769307" y="1527878"/>
            <a:ext cx="6262776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20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Le 23 mai 2022</a:t>
            </a:r>
          </a:p>
          <a:p>
            <a:r>
              <a:rPr lang="fr-FR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A Davos</a:t>
            </a:r>
          </a:p>
        </p:txBody>
      </p:sp>
    </p:spTree>
    <p:extLst>
      <p:ext uri="{BB962C8B-B14F-4D97-AF65-F5344CB8AC3E}">
        <p14:creationId xmlns:p14="http://schemas.microsoft.com/office/powerpoint/2010/main" val="3480757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>
            <a:extLst>
              <a:ext uri="{FF2B5EF4-FFF2-40B4-BE49-F238E27FC236}">
                <a16:creationId xmlns:a16="http://schemas.microsoft.com/office/drawing/2014/main" id="{A52FA6E5-7BF1-0D45-B1BB-EC5DA327CF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31" y="151068"/>
            <a:ext cx="6964269" cy="5447645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CD1ED65F-B423-2041-AF3D-B775BE319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936" y="382673"/>
            <a:ext cx="11105367" cy="1325563"/>
          </a:xfrm>
        </p:spPr>
        <p:txBody>
          <a:bodyPr>
            <a:noAutofit/>
          </a:bodyPr>
          <a:lstStyle/>
          <a:p>
            <a:r>
              <a:rPr lang="fr-CH" sz="5400" b="1" dirty="0" err="1">
                <a:latin typeface="+mn-lt"/>
              </a:rPr>
              <a:t>Ignazio</a:t>
            </a:r>
            <a:r>
              <a:rPr lang="fr-CH" sz="5400" b="1" dirty="0">
                <a:latin typeface="+mn-lt"/>
              </a:rPr>
              <a:t> Cassis, </a:t>
            </a:r>
            <a:br>
              <a:rPr lang="fr-CH" sz="5400" b="1" dirty="0">
                <a:latin typeface="+mn-lt"/>
              </a:rPr>
            </a:br>
            <a:r>
              <a:rPr lang="fr-CH" sz="4800" b="1" i="1" dirty="0">
                <a:latin typeface="+mn-lt"/>
              </a:rPr>
              <a:t>la neutralité </a:t>
            </a:r>
            <a:br>
              <a:rPr lang="fr-CH" sz="4800" b="1" i="1" dirty="0">
                <a:latin typeface="+mn-lt"/>
              </a:rPr>
            </a:br>
            <a:r>
              <a:rPr lang="fr-CH" sz="4800" b="1" i="1" dirty="0">
                <a:latin typeface="+mn-lt"/>
              </a:rPr>
              <a:t>de la Suisse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4E644CC5-CA23-8144-A20B-DBDEA5649938}"/>
              </a:ext>
            </a:extLst>
          </p:cNvPr>
          <p:cNvSpPr txBox="1"/>
          <p:nvPr/>
        </p:nvSpPr>
        <p:spPr>
          <a:xfrm>
            <a:off x="104502" y="2497038"/>
            <a:ext cx="7131557" cy="32316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400" b="1" dirty="0" err="1">
                <a:highlight>
                  <a:srgbClr val="FFFF00"/>
                </a:highlight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Ignazio</a:t>
            </a:r>
            <a:r>
              <a:rPr lang="fr-CH" sz="2400" b="1" dirty="0">
                <a:highlight>
                  <a:srgbClr val="FFFF00"/>
                </a:highlight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Cassis</a:t>
            </a:r>
            <a:r>
              <a:rPr lang="fr-CH" sz="24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lang="fr-CH" sz="2400" b="1" dirty="0">
                <a:solidFill>
                  <a:srgbClr val="141414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(Président actuel de la Suisse)</a:t>
            </a:r>
          </a:p>
          <a:p>
            <a:r>
              <a:rPr lang="fr-CH" dirty="0"/>
              <a:t>« La position sans équivoque de la Suisse a surpris beaucoup de monde. Ici comme à l'étranger, </a:t>
            </a:r>
            <a:r>
              <a:rPr lang="fr-CH" b="1" dirty="0"/>
              <a:t>certains se sont demandé dans quelle mesure cela est compatible avec la fameuse neutralité helvétique</a:t>
            </a:r>
            <a:r>
              <a:rPr lang="fr-CH" dirty="0"/>
              <a:t>. </a:t>
            </a:r>
          </a:p>
          <a:p>
            <a:r>
              <a:rPr lang="fr-CH" b="1" dirty="0">
                <a:highlight>
                  <a:srgbClr val="FFFF00"/>
                </a:highlight>
              </a:rPr>
              <a:t>Face à la violation brutale de valeurs fondamentales qui sont aussi les nôtres, aucune neutralité ne saurait être de mise</a:t>
            </a:r>
            <a:r>
              <a:rPr lang="fr-CH" dirty="0"/>
              <a:t> car ces valeurs représentent la liberté par excellence. </a:t>
            </a:r>
            <a:r>
              <a:rPr lang="fr-CH" b="1" dirty="0">
                <a:highlight>
                  <a:srgbClr val="FFFF00"/>
                </a:highlight>
              </a:rPr>
              <a:t>Rester passif, c'est tolérer que le droit soit violé, ce qui peut faire le jeu de l'agresseur.</a:t>
            </a:r>
            <a:r>
              <a:rPr lang="fr-CH" b="1" dirty="0"/>
              <a:t> </a:t>
            </a:r>
            <a:r>
              <a:rPr lang="fr-CH" dirty="0"/>
              <a:t>C'est pourquoi la Suisse reste aux côtés des pays qui ne restent pas les bras croisés quand les fondements-mêmes de la démocratie sont pris d'assaut. </a:t>
            </a:r>
            <a:r>
              <a:rPr lang="fr-CH" b="1" dirty="0">
                <a:highlight>
                  <a:srgbClr val="FFFF00"/>
                </a:highlight>
              </a:rPr>
              <a:t>C'est bien cette </a:t>
            </a:r>
            <a:r>
              <a:rPr lang="fr-CH" b="1" u="sng" dirty="0">
                <a:highlight>
                  <a:srgbClr val="FFFF00"/>
                </a:highlight>
              </a:rPr>
              <a:t>neutralité coopérative</a:t>
            </a:r>
            <a:r>
              <a:rPr lang="fr-CH" b="1" dirty="0">
                <a:highlight>
                  <a:srgbClr val="FFFF00"/>
                </a:highlight>
              </a:rPr>
              <a:t> qu'incarne la Suisse.</a:t>
            </a:r>
            <a:r>
              <a:rPr lang="fr-CH" b="1" dirty="0"/>
              <a:t> </a:t>
            </a:r>
            <a:r>
              <a:rPr lang="fr-CH" dirty="0"/>
              <a:t>»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9F3CBA77-D84B-694B-B56A-2052F56957F3}"/>
              </a:ext>
            </a:extLst>
          </p:cNvPr>
          <p:cNvSpPr txBox="1"/>
          <p:nvPr/>
        </p:nvSpPr>
        <p:spPr>
          <a:xfrm>
            <a:off x="7441659" y="3613005"/>
            <a:ext cx="4516895" cy="286232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dirty="0"/>
              <a:t>« </a:t>
            </a:r>
            <a:r>
              <a:rPr lang="fr-CH" b="1" dirty="0">
                <a:highlight>
                  <a:srgbClr val="FFFF00"/>
                </a:highlight>
              </a:rPr>
              <a:t>La 5e conférence organisée par l'Ukraine et la Suisse se tiendra à Lugano, en Suisse, début [4 &amp; 5] juillet</a:t>
            </a:r>
            <a:r>
              <a:rPr lang="fr-CH" dirty="0"/>
              <a:t>. Cette fois, il s'agira d'une conférence de redressement car une fois la guerre terminée, tous nos efforts se porteront sur la reconstruction. »</a:t>
            </a:r>
          </a:p>
          <a:p>
            <a:r>
              <a:rPr lang="fr-CH" dirty="0"/>
              <a:t>« </a:t>
            </a:r>
            <a:r>
              <a:rPr lang="fr-CH" b="1" dirty="0">
                <a:highlight>
                  <a:srgbClr val="FFFF00"/>
                </a:highlight>
              </a:rPr>
              <a:t>La semaine dernière, 40 pays et 18 organisations internationales ont été invités à participer à cette conférence de haut niveau.</a:t>
            </a:r>
            <a:r>
              <a:rPr lang="fr-CH" dirty="0"/>
              <a:t> »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D40E403E-ED3E-D94B-8B1D-80D1178A02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3537" y="959153"/>
            <a:ext cx="923144" cy="929907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7BB7A578-29D1-434D-8E49-6378682DC490}"/>
              </a:ext>
            </a:extLst>
          </p:cNvPr>
          <p:cNvSpPr txBox="1"/>
          <p:nvPr/>
        </p:nvSpPr>
        <p:spPr>
          <a:xfrm>
            <a:off x="390936" y="1953869"/>
            <a:ext cx="232613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Le 23 mai 2022</a:t>
            </a:r>
          </a:p>
          <a:p>
            <a:r>
              <a:rPr lang="fr-FR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A Davos</a:t>
            </a:r>
          </a:p>
        </p:txBody>
      </p:sp>
    </p:spTree>
    <p:extLst>
      <p:ext uri="{BB962C8B-B14F-4D97-AF65-F5344CB8AC3E}">
        <p14:creationId xmlns:p14="http://schemas.microsoft.com/office/powerpoint/2010/main" val="1954624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D1ED65F-B423-2041-AF3D-B775BE319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307" y="543545"/>
            <a:ext cx="11105367" cy="1325563"/>
          </a:xfrm>
        </p:spPr>
        <p:txBody>
          <a:bodyPr>
            <a:noAutofit/>
          </a:bodyPr>
          <a:lstStyle/>
          <a:p>
            <a:r>
              <a:rPr lang="fr-CH" sz="5400" b="1" dirty="0">
                <a:latin typeface="+mn-lt"/>
              </a:rPr>
              <a:t>Henry Kissinger, </a:t>
            </a:r>
            <a:r>
              <a:rPr lang="fr-CH" sz="5400" b="1" i="1" dirty="0">
                <a:latin typeface="+mn-lt"/>
              </a:rPr>
              <a:t>l’ordre mondial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8A02897E-5CE5-124E-875E-43C938DC97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396" y="1750504"/>
            <a:ext cx="4391492" cy="5107496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BAC7917A-452B-F747-9808-E521562C6E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7484" y="1545240"/>
            <a:ext cx="5282746" cy="3282932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7F8C14F9-FFFA-C843-BFCE-72B47944FB9D}"/>
              </a:ext>
            </a:extLst>
          </p:cNvPr>
          <p:cNvSpPr txBox="1"/>
          <p:nvPr/>
        </p:nvSpPr>
        <p:spPr>
          <a:xfrm>
            <a:off x="5212888" y="4180344"/>
            <a:ext cx="6979112" cy="267765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400" b="1" i="0" dirty="0">
                <a:solidFill>
                  <a:srgbClr val="141414"/>
                </a:solidFill>
                <a:effectLst/>
                <a:highlight>
                  <a:srgbClr val="FFFF00"/>
                </a:highlight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Henry Kissinger</a:t>
            </a:r>
            <a:r>
              <a:rPr lang="fr-CH" sz="2400" b="1" i="0" dirty="0">
                <a:solidFill>
                  <a:srgbClr val="141414"/>
                </a:solidFill>
                <a:effectLst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lang="fr-CH" sz="2400" b="1" dirty="0">
                <a:solidFill>
                  <a:srgbClr val="141414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</a:t>
            </a:r>
            <a:r>
              <a:rPr lang="fr-CH" sz="2400" b="1" i="0" dirty="0">
                <a:solidFill>
                  <a:srgbClr val="141414"/>
                </a:solidFill>
                <a:effectLst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Conseiller à la sécurité nationale et </a:t>
            </a:r>
            <a:r>
              <a:rPr lang="fr-CH" sz="2400" b="1" dirty="0">
                <a:solidFill>
                  <a:srgbClr val="141414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Secrétaire d’Etat </a:t>
            </a:r>
            <a:r>
              <a:rPr lang="fr-CH" sz="2400" b="1" i="0" dirty="0">
                <a:solidFill>
                  <a:srgbClr val="141414"/>
                </a:solidFill>
                <a:effectLst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des Présidents Nixon </a:t>
            </a:r>
            <a:r>
              <a:rPr lang="fr-CH" sz="2400" b="1" dirty="0">
                <a:solidFill>
                  <a:srgbClr val="141414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et</a:t>
            </a:r>
            <a:r>
              <a:rPr lang="fr-CH" sz="2400" b="1" i="0" dirty="0">
                <a:solidFill>
                  <a:srgbClr val="141414"/>
                </a:solidFill>
                <a:effectLst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Ford)</a:t>
            </a:r>
          </a:p>
          <a:p>
            <a:r>
              <a:rPr lang="fr-CH" dirty="0"/>
              <a:t>« </a:t>
            </a:r>
            <a:r>
              <a:rPr lang="fr-CH" b="1" dirty="0">
                <a:highlight>
                  <a:srgbClr val="FFFF00"/>
                </a:highlight>
              </a:rPr>
              <a:t>la Chine</a:t>
            </a:r>
            <a:r>
              <a:rPr lang="fr-CH" b="1" dirty="0"/>
              <a:t> devra ré-analyser sa relation qu'elle a établie avec </a:t>
            </a:r>
            <a:r>
              <a:rPr lang="fr-CH" b="1" dirty="0">
                <a:highlight>
                  <a:srgbClr val="FFFF00"/>
                </a:highlight>
              </a:rPr>
              <a:t>la Russie</a:t>
            </a:r>
            <a:r>
              <a:rPr lang="fr-CH" b="1" dirty="0"/>
              <a:t> et il sera également important pour </a:t>
            </a:r>
            <a:r>
              <a:rPr lang="fr-CH" b="1" dirty="0">
                <a:highlight>
                  <a:srgbClr val="FFFF00"/>
                </a:highlight>
              </a:rPr>
              <a:t>les États-Unis</a:t>
            </a:r>
            <a:r>
              <a:rPr lang="fr-CH" b="1" dirty="0"/>
              <a:t> d'aller au-delà des évaluations des relations antagonistes </a:t>
            </a:r>
            <a:r>
              <a:rPr lang="fr-CH" dirty="0"/>
              <a:t>et avec un certain Conseil </a:t>
            </a:r>
            <a:r>
              <a:rPr lang="fr-CH" b="1" dirty="0">
                <a:highlight>
                  <a:srgbClr val="FFFF00"/>
                </a:highlight>
              </a:rPr>
              <a:t>d'un ordre mondial</a:t>
            </a:r>
            <a:r>
              <a:rPr lang="fr-CH" b="1" dirty="0"/>
              <a:t> </a:t>
            </a:r>
            <a:r>
              <a:rPr lang="fr-CH" dirty="0"/>
              <a:t>dans lequel les États-Unis et la Chine seront en mesure de fournir une sorte d'analogie. »</a:t>
            </a:r>
          </a:p>
        </p:txBody>
      </p:sp>
    </p:spTree>
    <p:extLst>
      <p:ext uri="{BB962C8B-B14F-4D97-AF65-F5344CB8AC3E}">
        <p14:creationId xmlns:p14="http://schemas.microsoft.com/office/powerpoint/2010/main" val="625223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8">
            <a:extLst>
              <a:ext uri="{FF2B5EF4-FFF2-40B4-BE49-F238E27FC236}">
                <a16:creationId xmlns:a16="http://schemas.microsoft.com/office/drawing/2014/main" id="{B09A6986-C1E9-8147-AF02-887214AB96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583" y="2114505"/>
            <a:ext cx="6493066" cy="4229155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E5024633-BE4D-474E-A09B-96C320B083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539" y="1511817"/>
            <a:ext cx="3699261" cy="2643986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CD1ED65F-B423-2041-AF3D-B775BE319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274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fr-CH" sz="5400" b="1" dirty="0">
                <a:latin typeface="+mn-lt"/>
              </a:rPr>
              <a:t>Albert </a:t>
            </a:r>
            <a:r>
              <a:rPr lang="fr-CH" sz="5400" b="1" dirty="0" err="1">
                <a:latin typeface="+mn-lt"/>
              </a:rPr>
              <a:t>Bourla</a:t>
            </a:r>
            <a:r>
              <a:rPr lang="fr-CH" sz="5400" b="1" dirty="0">
                <a:latin typeface="+mn-lt"/>
              </a:rPr>
              <a:t>, </a:t>
            </a:r>
            <a:br>
              <a:rPr lang="fr-CH" sz="5400" b="1" dirty="0">
                <a:latin typeface="+mn-lt"/>
              </a:rPr>
            </a:br>
            <a:r>
              <a:rPr lang="fr-CH" sz="5400" b="1" i="1" dirty="0">
                <a:latin typeface="+mn-lt"/>
              </a:rPr>
              <a:t>un </a:t>
            </a:r>
            <a:r>
              <a:rPr lang="fr-CH" sz="5400" b="1" i="1" u="sng" dirty="0">
                <a:latin typeface="+mn-lt"/>
              </a:rPr>
              <a:t>Accord</a:t>
            </a:r>
            <a:r>
              <a:rPr lang="fr-CH" sz="5400" b="1" i="1" dirty="0">
                <a:latin typeface="+mn-lt"/>
              </a:rPr>
              <a:t> pour un monde </a:t>
            </a:r>
            <a:r>
              <a:rPr lang="fr-CH" sz="5400" b="1" i="1" u="sng" dirty="0">
                <a:latin typeface="+mn-lt"/>
              </a:rPr>
              <a:t>plus sain</a:t>
            </a:r>
            <a:r>
              <a:rPr lang="fr-CH" sz="5400" b="1" i="1" dirty="0">
                <a:latin typeface="+mn-lt"/>
              </a:rPr>
              <a:t> </a:t>
            </a:r>
            <a:br>
              <a:rPr lang="fr-CH" sz="5400" b="1" dirty="0">
                <a:latin typeface="+mn-lt"/>
              </a:rPr>
            </a:br>
            <a:endParaRPr lang="fr-CH" sz="5400" b="1" dirty="0">
              <a:latin typeface="+mn-lt"/>
            </a:endParaRP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4E050BE4-8D13-EB4E-8CA6-A69C6EA3B95D}"/>
              </a:ext>
            </a:extLst>
          </p:cNvPr>
          <p:cNvSpPr txBox="1"/>
          <p:nvPr/>
        </p:nvSpPr>
        <p:spPr>
          <a:xfrm>
            <a:off x="5328745" y="3872215"/>
            <a:ext cx="6863255" cy="138499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400" b="1" dirty="0">
                <a:highlight>
                  <a:srgbClr val="FFFF00"/>
                </a:highlight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Albert </a:t>
            </a:r>
            <a:r>
              <a:rPr lang="fr-CH" sz="2400" b="1" dirty="0" err="1">
                <a:highlight>
                  <a:srgbClr val="FFFF00"/>
                </a:highlight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Bourla</a:t>
            </a:r>
            <a:r>
              <a:rPr lang="fr-CH" sz="24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(Vétérinaire &amp; Directeur général de Pfizer)</a:t>
            </a:r>
          </a:p>
          <a:p>
            <a:r>
              <a:rPr lang="fr-CH" dirty="0"/>
              <a:t>« </a:t>
            </a:r>
            <a:r>
              <a:rPr lang="fr-CH" b="1" dirty="0">
                <a:highlight>
                  <a:srgbClr val="FFFF00"/>
                </a:highlight>
              </a:rPr>
              <a:t>On va continuer à travailler avec la Fondation Bill &amp; Melinda Gates pour de nouveaux vaccins, en particulier pour les pays à bas revenu.</a:t>
            </a:r>
            <a:r>
              <a:rPr lang="fr-CH" b="1" dirty="0"/>
              <a:t> </a:t>
            </a:r>
            <a:r>
              <a:rPr lang="fr-CH" dirty="0"/>
              <a:t>»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8698FBEA-1FC1-F54A-BD3C-989165851D52}"/>
              </a:ext>
            </a:extLst>
          </p:cNvPr>
          <p:cNvSpPr txBox="1"/>
          <p:nvPr/>
        </p:nvSpPr>
        <p:spPr>
          <a:xfrm>
            <a:off x="583324" y="4980210"/>
            <a:ext cx="4461641" cy="147732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b="1" dirty="0">
                <a:effectLst/>
                <a:latin typeface="Helvetica Neue" panose="02000503000000020004" pitchFamily="2" charset="0"/>
              </a:rPr>
              <a:t>L’Accord : </a:t>
            </a:r>
          </a:p>
          <a:p>
            <a:r>
              <a:rPr lang="fr-CH" b="1" dirty="0">
                <a:effectLst/>
                <a:highlight>
                  <a:srgbClr val="FFFF00"/>
                </a:highlight>
                <a:latin typeface="Helvetica Neue" panose="02000503000000020004" pitchFamily="2" charset="0"/>
              </a:rPr>
              <a:t>« Pfizer va distribuer tous ses vaccins sous brevet dans 45 pays à bas revenu, pour 1,2 milliard de personnes, sur une base non lucrative »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5D98D4DE-75F2-EE4B-B5C3-FC8C5A313B6B}"/>
              </a:ext>
            </a:extLst>
          </p:cNvPr>
          <p:cNvSpPr txBox="1"/>
          <p:nvPr/>
        </p:nvSpPr>
        <p:spPr>
          <a:xfrm>
            <a:off x="5328745" y="5288340"/>
            <a:ext cx="6093372" cy="156966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4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Bill Gates </a:t>
            </a:r>
            <a:r>
              <a:rPr lang="fr-CH" sz="2400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: </a:t>
            </a:r>
            <a:r>
              <a:rPr lang="fr-CH" dirty="0"/>
              <a:t>« </a:t>
            </a:r>
            <a:r>
              <a:rPr lang="fr-CH" b="1" dirty="0">
                <a:highlight>
                  <a:srgbClr val="FFFF00"/>
                </a:highlight>
              </a:rPr>
              <a:t>On est contents de travailler avec Pfizer et on parle à l’industrie pharmaceutique toute entière</a:t>
            </a:r>
            <a:r>
              <a:rPr lang="fr-CH" b="1" dirty="0"/>
              <a:t> </a:t>
            </a:r>
            <a:r>
              <a:rPr lang="fr-CH" dirty="0"/>
              <a:t>à propos de ce genre d’initiative et de comment les élargir comme une partie de l’effort des </a:t>
            </a:r>
            <a:r>
              <a:rPr lang="fr-CH" b="1" dirty="0">
                <a:highlight>
                  <a:srgbClr val="FFFF00"/>
                </a:highlight>
              </a:rPr>
              <a:t>ESG</a:t>
            </a:r>
            <a:r>
              <a:rPr lang="fr-CH" dirty="0"/>
              <a:t> </a:t>
            </a:r>
            <a:r>
              <a:rPr lang="fr-CH" b="1" dirty="0"/>
              <a:t>(critères environnementaux, sociaux et de gouvernance) </a:t>
            </a:r>
            <a:r>
              <a:rPr lang="fr-CH" dirty="0"/>
              <a:t>»</a:t>
            </a: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EF88CD56-5F1B-2044-BD36-9F8D36D2A6FF}"/>
              </a:ext>
            </a:extLst>
          </p:cNvPr>
          <p:cNvSpPr txBox="1"/>
          <p:nvPr/>
        </p:nvSpPr>
        <p:spPr>
          <a:xfrm>
            <a:off x="838200" y="1392123"/>
            <a:ext cx="60988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Le 25 mai 2022</a:t>
            </a:r>
          </a:p>
          <a:p>
            <a:r>
              <a:rPr lang="fr-FR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A Davos</a:t>
            </a:r>
          </a:p>
        </p:txBody>
      </p:sp>
    </p:spTree>
    <p:extLst>
      <p:ext uri="{BB962C8B-B14F-4D97-AF65-F5344CB8AC3E}">
        <p14:creationId xmlns:p14="http://schemas.microsoft.com/office/powerpoint/2010/main" val="449188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8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D1ED65F-B423-2041-AF3D-B775BE319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307" y="543545"/>
            <a:ext cx="11105367" cy="1325563"/>
          </a:xfrm>
        </p:spPr>
        <p:txBody>
          <a:bodyPr>
            <a:noAutofit/>
          </a:bodyPr>
          <a:lstStyle/>
          <a:p>
            <a:r>
              <a:rPr lang="fr-CH" sz="5400" b="1" dirty="0">
                <a:latin typeface="+mn-lt"/>
              </a:rPr>
              <a:t>Zéro carbone pour 2050 &amp; satellites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3B93BF0C-2131-8949-A5F2-ACB6A1EE61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557" y="2145971"/>
            <a:ext cx="7617833" cy="4377931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4711B104-B423-8540-9EE8-BC0C54FDBF8F}"/>
              </a:ext>
            </a:extLst>
          </p:cNvPr>
          <p:cNvSpPr txBox="1"/>
          <p:nvPr/>
        </p:nvSpPr>
        <p:spPr>
          <a:xfrm>
            <a:off x="6292850" y="3834731"/>
            <a:ext cx="5753100" cy="264687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400" b="1" i="0" dirty="0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Al Gore</a:t>
            </a:r>
            <a:r>
              <a:rPr lang="fr-CH" sz="2400" b="0" i="0" dirty="0">
                <a:solidFill>
                  <a:srgbClr val="141414"/>
                </a:solidFill>
                <a:effectLst/>
                <a:latin typeface="Akkurat"/>
              </a:rPr>
              <a:t> </a:t>
            </a:r>
            <a:r>
              <a:rPr lang="fr-CH" sz="2200" dirty="0">
                <a:solidFill>
                  <a:srgbClr val="141414"/>
                </a:solidFill>
                <a:latin typeface="Akkurat"/>
              </a:rPr>
              <a:t>(</a:t>
            </a:r>
            <a:r>
              <a:rPr lang="fr-CH" sz="2200" b="0" i="0" dirty="0">
                <a:solidFill>
                  <a:srgbClr val="141414"/>
                </a:solidFill>
                <a:effectLst/>
                <a:latin typeface="Akkurat"/>
              </a:rPr>
              <a:t>vice-président des États-Unis 1993-2001, membre du Conseil d’administration </a:t>
            </a:r>
          </a:p>
          <a:p>
            <a:r>
              <a:rPr lang="fr-CH" sz="2200" b="0" i="0" dirty="0">
                <a:solidFill>
                  <a:srgbClr val="141414"/>
                </a:solidFill>
                <a:effectLst/>
                <a:latin typeface="Akkurat"/>
              </a:rPr>
              <a:t>du WEF, actionnaire de </a:t>
            </a:r>
            <a:r>
              <a:rPr lang="fr-CH" sz="2200" b="0" i="0" dirty="0" err="1">
                <a:solidFill>
                  <a:srgbClr val="141414"/>
                </a:solidFill>
                <a:effectLst/>
                <a:latin typeface="Akkurat"/>
              </a:rPr>
              <a:t>BlackRock</a:t>
            </a:r>
            <a:r>
              <a:rPr lang="fr-CH" sz="2200" b="0" i="0" dirty="0">
                <a:solidFill>
                  <a:srgbClr val="141414"/>
                </a:solidFill>
                <a:effectLst/>
                <a:latin typeface="Akkurat"/>
              </a:rPr>
              <a:t>)</a:t>
            </a:r>
            <a:r>
              <a:rPr lang="fr-CH" sz="2400" b="0" i="0" dirty="0">
                <a:solidFill>
                  <a:srgbClr val="141414"/>
                </a:solidFill>
                <a:effectLst/>
                <a:latin typeface="Akkurat"/>
              </a:rPr>
              <a:t> </a:t>
            </a:r>
          </a:p>
          <a:p>
            <a:r>
              <a:rPr lang="fr-CH" sz="2400" b="1" i="0" dirty="0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veut contribuer à l'action climatique en traçant les émissions de CO2 et de méthane grâce aux satellites et à l’intelligence artificielle.</a:t>
            </a:r>
            <a:endParaRPr lang="fr-FR" sz="2400" b="1" dirty="0">
              <a:highlight>
                <a:srgbClr val="FFFF00"/>
              </a:highlight>
            </a:endParaRPr>
          </a:p>
        </p:txBody>
      </p:sp>
      <p:sp>
        <p:nvSpPr>
          <p:cNvPr id="6" name="Titre 1">
            <a:extLst>
              <a:ext uri="{FF2B5EF4-FFF2-40B4-BE49-F238E27FC236}">
                <a16:creationId xmlns:a16="http://schemas.microsoft.com/office/drawing/2014/main" id="{8B9904C4-9F98-3147-99C0-26103A14BAC7}"/>
              </a:ext>
            </a:extLst>
          </p:cNvPr>
          <p:cNvSpPr txBox="1">
            <a:spLocks/>
          </p:cNvSpPr>
          <p:nvPr/>
        </p:nvSpPr>
        <p:spPr>
          <a:xfrm>
            <a:off x="9169400" y="2937494"/>
            <a:ext cx="25610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CH" sz="3600" b="1" dirty="0">
                <a:latin typeface="+mn-lt"/>
              </a:rPr>
              <a:t>Janvier 2022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8BF67FAB-CA86-0848-BAFC-3E268C01B801}"/>
              </a:ext>
            </a:extLst>
          </p:cNvPr>
          <p:cNvSpPr txBox="1"/>
          <p:nvPr/>
        </p:nvSpPr>
        <p:spPr>
          <a:xfrm>
            <a:off x="968557" y="1433804"/>
            <a:ext cx="60988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Le 20 janvier 2022</a:t>
            </a:r>
          </a:p>
          <a:p>
            <a:r>
              <a:rPr lang="fr-FR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En Visio pour le WEF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0829B956-1C92-4841-9049-620E39DE7C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3888" y="1593716"/>
            <a:ext cx="1775486" cy="1711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389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45BF3C89-4849-F143-B20F-14D9878440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1843088"/>
            <a:ext cx="6897546" cy="5048258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CD1ED65F-B423-2041-AF3D-B775BE319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CH" sz="5400" b="1" dirty="0">
                <a:latin typeface="+mn-lt"/>
              </a:rPr>
              <a:t>J. Michael Evans, </a:t>
            </a:r>
            <a:r>
              <a:rPr lang="fr-CH" sz="5400" b="1" i="1" dirty="0">
                <a:latin typeface="+mn-lt"/>
              </a:rPr>
              <a:t>le traceur individuel de l’empreinte carbone.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4E050BE4-8D13-EB4E-8CA6-A69C6EA3B95D}"/>
              </a:ext>
            </a:extLst>
          </p:cNvPr>
          <p:cNvSpPr txBox="1"/>
          <p:nvPr/>
        </p:nvSpPr>
        <p:spPr>
          <a:xfrm>
            <a:off x="5294454" y="3291487"/>
            <a:ext cx="6897545" cy="298543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400" b="1" dirty="0">
                <a:highlight>
                  <a:srgbClr val="FFFF00"/>
                </a:highlight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J. Michael Evans </a:t>
            </a:r>
            <a:r>
              <a:rPr lang="fr-CH" sz="24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(président d’</a:t>
            </a:r>
            <a:r>
              <a:rPr lang="fr-CH" sz="2400" b="1" dirty="0" err="1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Alibaba</a:t>
            </a:r>
            <a:r>
              <a:rPr lang="fr-CH" sz="24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Group, ex-Vice président de Goldman Sachs)</a:t>
            </a:r>
          </a:p>
          <a:p>
            <a:r>
              <a:rPr lang="fr-CH" sz="2000" dirty="0">
                <a:effectLst/>
                <a:latin typeface="Helvetica Neue" panose="02000503000000020004" pitchFamily="2" charset="0"/>
              </a:rPr>
              <a:t>« </a:t>
            </a:r>
            <a:r>
              <a:rPr lang="fr-CH" sz="2000" b="1" dirty="0">
                <a:effectLst/>
                <a:highlight>
                  <a:srgbClr val="FFFF00"/>
                </a:highlight>
                <a:latin typeface="Helvetica Neue" panose="02000503000000020004" pitchFamily="2" charset="0"/>
              </a:rPr>
              <a:t>Nous développons, grâce à la technologie, la capacité des consommateurs à mesurer leur propre empreinte carbone.</a:t>
            </a:r>
            <a:r>
              <a:rPr lang="fr-CH" sz="2000" b="1" dirty="0">
                <a:effectLst/>
                <a:latin typeface="Helvetica Neue" panose="02000503000000020004" pitchFamily="2" charset="0"/>
              </a:rPr>
              <a:t> </a:t>
            </a:r>
          </a:p>
          <a:p>
            <a:r>
              <a:rPr lang="fr-CH" sz="2000" dirty="0">
                <a:effectLst/>
                <a:latin typeface="Helvetica Neue" panose="02000503000000020004" pitchFamily="2" charset="0"/>
              </a:rPr>
              <a:t>C’est-à</a:t>
            </a:r>
            <a:r>
              <a:rPr lang="fr-CH" sz="2000" dirty="0">
                <a:latin typeface="Helvetica Neue" panose="02000503000000020004" pitchFamily="2" charset="0"/>
              </a:rPr>
              <a:t>-dire </a:t>
            </a:r>
            <a:r>
              <a:rPr lang="fr-CH" sz="2000" dirty="0">
                <a:highlight>
                  <a:srgbClr val="FFFF00"/>
                </a:highlight>
                <a:latin typeface="Helvetica Neue" panose="02000503000000020004" pitchFamily="2" charset="0"/>
              </a:rPr>
              <a:t>où ils voyagent, comment ils voyagent, ce qu’ils mangent, ce qu’ils consomment sur la plate-forme [</a:t>
            </a:r>
            <a:r>
              <a:rPr lang="fr-CH" sz="2000" dirty="0" err="1">
                <a:highlight>
                  <a:srgbClr val="FFFF00"/>
                </a:highlight>
                <a:latin typeface="Helvetica Neue" panose="02000503000000020004" pitchFamily="2" charset="0"/>
              </a:rPr>
              <a:t>Alibaba</a:t>
            </a:r>
            <a:r>
              <a:rPr lang="fr-CH" sz="2000" dirty="0">
                <a:highlight>
                  <a:srgbClr val="FFFF00"/>
                </a:highlight>
                <a:latin typeface="Helvetica Neue" panose="02000503000000020004" pitchFamily="2" charset="0"/>
              </a:rPr>
              <a:t>]. </a:t>
            </a:r>
            <a:r>
              <a:rPr lang="fr-CH" sz="2000" b="1" dirty="0">
                <a:highlight>
                  <a:srgbClr val="FFFF00"/>
                </a:highlight>
                <a:latin typeface="Helvetica Neue" panose="02000503000000020004" pitchFamily="2" charset="0"/>
              </a:rPr>
              <a:t>Donc, des traceurs individuels de l’empreinte carbone</a:t>
            </a:r>
            <a:r>
              <a:rPr lang="fr-CH" sz="2000" b="1" dirty="0">
                <a:latin typeface="Helvetica Neue" panose="02000503000000020004" pitchFamily="2" charset="0"/>
              </a:rPr>
              <a:t> </a:t>
            </a:r>
            <a:r>
              <a:rPr lang="fr-CH" sz="2000" b="1" dirty="0">
                <a:effectLst/>
                <a:latin typeface="Helvetica Neue" panose="02000503000000020004" pitchFamily="2" charset="0"/>
              </a:rPr>
              <a:t>»</a:t>
            </a:r>
          </a:p>
        </p:txBody>
      </p:sp>
    </p:spTree>
    <p:extLst>
      <p:ext uri="{BB962C8B-B14F-4D97-AF65-F5344CB8AC3E}">
        <p14:creationId xmlns:p14="http://schemas.microsoft.com/office/powerpoint/2010/main" val="3262851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68F71678-C01C-C74E-8D03-41689059A4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4675" y="1505669"/>
            <a:ext cx="7385284" cy="5352331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CD1ED65F-B423-2041-AF3D-B775BE319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CH" sz="5400" b="1" dirty="0">
                <a:latin typeface="+mn-lt"/>
              </a:rPr>
              <a:t>Julie Grant, </a:t>
            </a:r>
            <a:r>
              <a:rPr lang="fr-CH" sz="5400" b="1" i="1" dirty="0">
                <a:latin typeface="+mn-lt"/>
              </a:rPr>
              <a:t>la liberté d’expression</a:t>
            </a:r>
            <a:r>
              <a:rPr lang="fr-CH" sz="5400" b="1" dirty="0">
                <a:latin typeface="+mn-lt"/>
              </a:rPr>
              <a:t> 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FF68D2A1-FB7A-8E45-854D-748D7113B5B0}"/>
              </a:ext>
            </a:extLst>
          </p:cNvPr>
          <p:cNvSpPr txBox="1"/>
          <p:nvPr/>
        </p:nvSpPr>
        <p:spPr>
          <a:xfrm>
            <a:off x="1676400" y="4313468"/>
            <a:ext cx="10515600" cy="212365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400" b="1" dirty="0">
                <a:solidFill>
                  <a:srgbClr val="141414"/>
                </a:solidFill>
                <a:highlight>
                  <a:srgbClr val="FFFF00"/>
                </a:highlight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Julie Inman Grant</a:t>
            </a:r>
            <a:r>
              <a:rPr lang="fr-CH" sz="2400" b="1" dirty="0">
                <a:solidFill>
                  <a:srgbClr val="141414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 (C</a:t>
            </a:r>
            <a:r>
              <a:rPr lang="fr-CH" sz="24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ommissaire de l’agence gouvernementale australienne </a:t>
            </a:r>
            <a:r>
              <a:rPr lang="fr-CH" sz="2400" b="1" dirty="0" err="1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eSafety</a:t>
            </a:r>
            <a:r>
              <a:rPr lang="fr-CH" sz="24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à la sécurité électronique », ex-Directrice chez Microsoft, Twitter, Adobe</a:t>
            </a:r>
            <a:r>
              <a:rPr lang="fr-CH" sz="2400" b="1" dirty="0">
                <a:solidFill>
                  <a:srgbClr val="141414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)</a:t>
            </a:r>
          </a:p>
          <a:p>
            <a:r>
              <a:rPr lang="fr-CH" sz="2000" dirty="0"/>
              <a:t>« Je pense que </a:t>
            </a:r>
            <a:r>
              <a:rPr lang="fr-CH" sz="2000" b="1" dirty="0">
                <a:highlight>
                  <a:srgbClr val="FFFF00"/>
                </a:highlight>
              </a:rPr>
              <a:t>nous allons devoir penser au recalibrage de toute une série de droits de l'homme</a:t>
            </a:r>
            <a:r>
              <a:rPr lang="fr-CH" sz="2000" dirty="0"/>
              <a:t> qui se jouent en ligne, </a:t>
            </a:r>
            <a:r>
              <a:rPr lang="fr-CH" sz="2000" b="1" dirty="0">
                <a:highlight>
                  <a:srgbClr val="FFFF00"/>
                </a:highlight>
              </a:rPr>
              <a:t>de la liberté d'expression à la liberté d'être libre de violence en ligne</a:t>
            </a:r>
            <a:r>
              <a:rPr lang="fr-CH" sz="2000" dirty="0"/>
              <a:t>, du droit à la protection des données au droit à la dignité de l'enfant » </a:t>
            </a:r>
            <a:endParaRPr lang="fr-CH" sz="2000" b="1" dirty="0">
              <a:highlight>
                <a:srgbClr val="FFFF00"/>
              </a:highlight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2134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5CDCB2D4-EDBB-624E-A9DC-6B3D99E42B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4" y="1877892"/>
            <a:ext cx="7454101" cy="4311911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7FDECA4C-B4BE-6C42-AD14-99155D0DB109}"/>
              </a:ext>
            </a:extLst>
          </p:cNvPr>
          <p:cNvSpPr txBox="1"/>
          <p:nvPr/>
        </p:nvSpPr>
        <p:spPr>
          <a:xfrm>
            <a:off x="7202075" y="1294637"/>
            <a:ext cx="4989925" cy="547842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200" b="1" i="0" dirty="0">
                <a:solidFill>
                  <a:srgbClr val="141414"/>
                </a:solidFill>
                <a:effectLst/>
                <a:latin typeface="Akkurat"/>
              </a:rPr>
              <a:t>Ursula annonce le 20 janvier 2022 </a:t>
            </a:r>
          </a:p>
          <a:p>
            <a:r>
              <a:rPr lang="fr-CH" sz="2200" b="1" i="0" dirty="0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le </a:t>
            </a:r>
            <a:r>
              <a:rPr lang="fr-CH" sz="2200" b="1" i="0" u="sng" dirty="0" err="1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European</a:t>
            </a:r>
            <a:r>
              <a:rPr lang="fr-CH" sz="2200" b="1" i="0" u="sng" dirty="0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 Chips </a:t>
            </a:r>
            <a:r>
              <a:rPr lang="fr-CH" sz="2200" b="1" i="0" u="sng" dirty="0" err="1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Act</a:t>
            </a:r>
            <a:r>
              <a:rPr lang="fr-CH" sz="2200" b="1" i="0" dirty="0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 pour début février 2022.</a:t>
            </a:r>
            <a:endParaRPr lang="fr-CH" sz="2200" b="0" i="0" dirty="0">
              <a:solidFill>
                <a:srgbClr val="141414"/>
              </a:solidFill>
              <a:effectLst/>
              <a:latin typeface="Akkurat"/>
            </a:endParaRPr>
          </a:p>
          <a:p>
            <a:pPr algn="l"/>
            <a:r>
              <a:rPr lang="fr-CH" sz="2200" b="1" i="0" dirty="0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« Il n’y a pas de numérique sans puces. »</a:t>
            </a:r>
          </a:p>
          <a:p>
            <a:pPr algn="l"/>
            <a:endParaRPr lang="fr-CH" sz="2200" b="1" i="0" dirty="0">
              <a:solidFill>
                <a:srgbClr val="141414"/>
              </a:solidFill>
              <a:effectLst/>
              <a:highlight>
                <a:srgbClr val="FFFF00"/>
              </a:highlight>
              <a:latin typeface="Akkurat"/>
            </a:endParaRPr>
          </a:p>
          <a:p>
            <a:pPr algn="l"/>
            <a:r>
              <a:rPr lang="fr-CH" sz="2200" b="1" i="0" dirty="0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Cette loi vise à augmenter la production de </a:t>
            </a:r>
            <a:r>
              <a:rPr lang="fr-CH" sz="2200" b="1" i="0" dirty="0" err="1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micropuces</a:t>
            </a:r>
            <a:r>
              <a:rPr lang="fr-CH" sz="2200" b="1" i="0" dirty="0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 sur tout le continent</a:t>
            </a:r>
            <a:r>
              <a:rPr lang="fr-CH" sz="2200" b="1" i="0" dirty="0">
                <a:solidFill>
                  <a:srgbClr val="141414"/>
                </a:solidFill>
                <a:effectLst/>
                <a:latin typeface="Akkurat"/>
              </a:rPr>
              <a:t> </a:t>
            </a:r>
            <a:r>
              <a:rPr lang="fr-CH" sz="2200" b="0" i="0" dirty="0">
                <a:solidFill>
                  <a:srgbClr val="141414"/>
                </a:solidFill>
                <a:effectLst/>
                <a:latin typeface="Akkurat"/>
              </a:rPr>
              <a:t>face aux défis de l'approvisionnement mondial et à la dépendance vis-à-vis des fabricants extérieurs à la région.</a:t>
            </a:r>
          </a:p>
          <a:p>
            <a:pPr algn="l"/>
            <a:r>
              <a:rPr lang="fr-CH" sz="2200" b="1" dirty="0">
                <a:solidFill>
                  <a:srgbClr val="141414"/>
                </a:solidFill>
                <a:highlight>
                  <a:srgbClr val="FFFF00"/>
                </a:highlight>
                <a:latin typeface="Akkurat"/>
              </a:rPr>
              <a:t>« </a:t>
            </a:r>
            <a:r>
              <a:rPr lang="fr-CH" sz="2200" b="1" i="0" dirty="0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Le besoin européen de puces </a:t>
            </a:r>
            <a:r>
              <a:rPr lang="fr-CH" sz="2200" b="1" i="0" u="sng" dirty="0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doublera</a:t>
            </a:r>
            <a:r>
              <a:rPr lang="fr-CH" sz="2200" b="1" i="0" dirty="0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 au cours de la prochaine décennie ». </a:t>
            </a:r>
          </a:p>
          <a:p>
            <a:pPr algn="l"/>
            <a:r>
              <a:rPr lang="fr-CH" sz="2200" b="1" dirty="0">
                <a:solidFill>
                  <a:srgbClr val="141414"/>
                </a:solidFill>
                <a:highlight>
                  <a:srgbClr val="FFFF00"/>
                </a:highlight>
                <a:latin typeface="Akkurat"/>
              </a:rPr>
              <a:t>« </a:t>
            </a:r>
            <a:r>
              <a:rPr lang="fr-CH" sz="2200" b="1" i="0" dirty="0">
                <a:solidFill>
                  <a:srgbClr val="141414"/>
                </a:solidFill>
                <a:effectLst/>
                <a:highlight>
                  <a:srgbClr val="FFFF00"/>
                </a:highlight>
                <a:latin typeface="Akkurat"/>
              </a:rPr>
              <a:t>C'est pourquoi nous devons élever radicalement le jeu de l'Europe sur le développement, la production et l'utilisation de cette technologie clé. »</a:t>
            </a:r>
          </a:p>
        </p:txBody>
      </p:sp>
      <p:sp>
        <p:nvSpPr>
          <p:cNvPr id="5" name="Titre 1">
            <a:extLst>
              <a:ext uri="{FF2B5EF4-FFF2-40B4-BE49-F238E27FC236}">
                <a16:creationId xmlns:a16="http://schemas.microsoft.com/office/drawing/2014/main" id="{688E43DB-B50F-4148-A84D-2CE6A92A37A3}"/>
              </a:ext>
            </a:extLst>
          </p:cNvPr>
          <p:cNvSpPr txBox="1">
            <a:spLocks/>
          </p:cNvSpPr>
          <p:nvPr/>
        </p:nvSpPr>
        <p:spPr>
          <a:xfrm>
            <a:off x="941366" y="264554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CH" sz="5400" b="1" dirty="0">
                <a:latin typeface="+mn-lt"/>
              </a:rPr>
              <a:t>Ursula Von Der </a:t>
            </a:r>
            <a:r>
              <a:rPr lang="fr-CH" sz="5400" b="1" dirty="0" err="1">
                <a:latin typeface="+mn-lt"/>
              </a:rPr>
              <a:t>Leyen</a:t>
            </a:r>
            <a:r>
              <a:rPr lang="fr-CH" sz="5400" b="1" dirty="0">
                <a:latin typeface="+mn-lt"/>
              </a:rPr>
              <a:t>, </a:t>
            </a:r>
            <a:r>
              <a:rPr lang="fr-CH" sz="5400" b="1" i="1" dirty="0">
                <a:latin typeface="+mn-lt"/>
              </a:rPr>
              <a:t>les </a:t>
            </a:r>
            <a:r>
              <a:rPr lang="fr-CH" sz="5400" b="1" i="1" dirty="0" err="1">
                <a:latin typeface="+mn-lt"/>
              </a:rPr>
              <a:t>micropuces</a:t>
            </a:r>
            <a:r>
              <a:rPr lang="fr-CH" sz="5400" b="1" i="1" dirty="0">
                <a:latin typeface="+mn-lt"/>
              </a:rPr>
              <a:t> </a:t>
            </a:r>
          </a:p>
        </p:txBody>
      </p:sp>
      <p:pic>
        <p:nvPicPr>
          <p:cNvPr id="9" name="Picture 4" descr="Jetons de drapeau de l'UE">
            <a:extLst>
              <a:ext uri="{FF2B5EF4-FFF2-40B4-BE49-F238E27FC236}">
                <a16:creationId xmlns:a16="http://schemas.microsoft.com/office/drawing/2014/main" id="{9A0734AD-6859-DD46-AFFE-0F018E6941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370" y="4799172"/>
            <a:ext cx="2392365" cy="1794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82E92EB2-995D-D746-BC27-CA6331A77A0B}"/>
              </a:ext>
            </a:extLst>
          </p:cNvPr>
          <p:cNvSpPr txBox="1"/>
          <p:nvPr/>
        </p:nvSpPr>
        <p:spPr>
          <a:xfrm>
            <a:off x="941366" y="1138787"/>
            <a:ext cx="60988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Le 20 janvier 2022</a:t>
            </a:r>
          </a:p>
          <a:p>
            <a:r>
              <a:rPr lang="fr-FR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En Visio pour le WEF</a:t>
            </a:r>
          </a:p>
        </p:txBody>
      </p:sp>
    </p:spTree>
    <p:extLst>
      <p:ext uri="{BB962C8B-B14F-4D97-AF65-F5344CB8AC3E}">
        <p14:creationId xmlns:p14="http://schemas.microsoft.com/office/powerpoint/2010/main" val="963362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99433EC-E150-0D40-896B-83E1E2E60827}"/>
              </a:ext>
            </a:extLst>
          </p:cNvPr>
          <p:cNvSpPr/>
          <p:nvPr/>
        </p:nvSpPr>
        <p:spPr>
          <a:xfrm>
            <a:off x="5248241" y="3866202"/>
            <a:ext cx="18421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2800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fr-FR" sz="28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ère</a:t>
            </a:r>
            <a:r>
              <a:rPr lang="fr-FR" sz="2800" b="1" dirty="0">
                <a:latin typeface="Arial" panose="020B0604020202020204" pitchFamily="34" charset="0"/>
                <a:cs typeface="Arial" panose="020B0604020202020204" pitchFamily="34" charset="0"/>
              </a:rPr>
              <a:t> Partie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13B2AAB-6373-1B47-9BFD-C70ECFCB166B}"/>
              </a:ext>
            </a:extLst>
          </p:cNvPr>
          <p:cNvSpPr/>
          <p:nvPr/>
        </p:nvSpPr>
        <p:spPr>
          <a:xfrm>
            <a:off x="5246338" y="4389422"/>
            <a:ext cx="580709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CH" sz="24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« L’internet des corps est là. </a:t>
            </a:r>
          </a:p>
          <a:p>
            <a:endParaRPr lang="fr-CH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CH" sz="2200" dirty="0">
                <a:latin typeface="Arial" panose="020B0604020202020204" pitchFamily="34" charset="0"/>
                <a:cs typeface="Arial" panose="020B0604020202020204" pitchFamily="34" charset="0"/>
              </a:rPr>
              <a:t>Les avancées récentes de l’internet des objets sont en train de </a:t>
            </a:r>
            <a:r>
              <a:rPr lang="fr-CH" sz="22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transformer le corps humain en une nouvelle plate-forme technologique.</a:t>
            </a:r>
            <a:r>
              <a:rPr lang="fr-CH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»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BFC3C4BF-9B2C-9B42-A7D8-9ADCF999FD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5486" y="1758598"/>
            <a:ext cx="4184981" cy="1704992"/>
          </a:xfrm>
          <a:prstGeom prst="rect">
            <a:avLst/>
          </a:prstGeom>
        </p:spPr>
      </p:pic>
      <p:sp>
        <p:nvSpPr>
          <p:cNvPr id="9" name="Titre 1">
            <a:extLst>
              <a:ext uri="{FF2B5EF4-FFF2-40B4-BE49-F238E27FC236}">
                <a16:creationId xmlns:a16="http://schemas.microsoft.com/office/drawing/2014/main" id="{15DE4D9D-40B3-6F42-A34B-8EE223FB6D3B}"/>
              </a:ext>
            </a:extLst>
          </p:cNvPr>
          <p:cNvSpPr txBox="1">
            <a:spLocks/>
          </p:cNvSpPr>
          <p:nvPr/>
        </p:nvSpPr>
        <p:spPr>
          <a:xfrm>
            <a:off x="743566" y="27452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sz="4000" b="1" dirty="0">
                <a:latin typeface="+mn-lt"/>
              </a:rPr>
              <a:t>Souvenez-vous du Rapport de Klaus Schwab sur l’internet des corps de juillet 2020.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8874138E-034B-CD44-9E96-019E7F084D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834" y="1477768"/>
            <a:ext cx="3830995" cy="5380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722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99433EC-E150-0D40-896B-83E1E2E60827}"/>
              </a:ext>
            </a:extLst>
          </p:cNvPr>
          <p:cNvSpPr/>
          <p:nvPr/>
        </p:nvSpPr>
        <p:spPr>
          <a:xfrm>
            <a:off x="3238595" y="1327409"/>
            <a:ext cx="560922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CH" b="1" dirty="0">
                <a:latin typeface="Arial" panose="020B0604020202020204" pitchFamily="34" charset="0"/>
                <a:cs typeface="Arial" panose="020B0604020202020204" pitchFamily="34" charset="0"/>
              </a:rPr>
              <a:t>Fig. 1 (p.7)</a:t>
            </a:r>
          </a:p>
          <a:p>
            <a:r>
              <a:rPr lang="fr-CH" b="1" dirty="0">
                <a:latin typeface="Arial" panose="020B0604020202020204" pitchFamily="34" charset="0"/>
                <a:cs typeface="Arial" panose="020B0604020202020204" pitchFamily="34" charset="0"/>
              </a:rPr>
              <a:t>Exemples de technologies de l’internet des corps</a:t>
            </a:r>
            <a:endParaRPr lang="fr-FR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CEC5E51A-F78C-5847-BE77-28BEE4CCE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5025" y="1948692"/>
            <a:ext cx="4947164" cy="463478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DFBEB33-3B28-7C42-94C7-75C74CDF3A16}"/>
              </a:ext>
            </a:extLst>
          </p:cNvPr>
          <p:cNvSpPr/>
          <p:nvPr/>
        </p:nvSpPr>
        <p:spPr>
          <a:xfrm>
            <a:off x="382764" y="1947386"/>
            <a:ext cx="3873148" cy="101566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000" dirty="0">
                <a:latin typeface="Arial" panose="020B0604020202020204" pitchFamily="34" charset="0"/>
                <a:cs typeface="Arial" panose="020B0604020202020204" pitchFamily="34" charset="0"/>
              </a:rPr>
              <a:t>« </a:t>
            </a:r>
            <a:r>
              <a:rPr lang="fr-FR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Puces implantées</a:t>
            </a:r>
            <a:r>
              <a:rPr lang="fr-FR" sz="2000" b="1" dirty="0">
                <a:latin typeface="Arial" panose="020B0604020202020204" pitchFamily="34" charset="0"/>
                <a:cs typeface="Arial" panose="020B0604020202020204" pitchFamily="34" charset="0"/>
              </a:rPr>
              <a:t> pour accélérer l'accès à la maison, au bureau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 et autres dispositifs </a:t>
            </a:r>
            <a:r>
              <a:rPr lang="fr-CH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»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BB2ACA6-41D6-AA46-9404-54DD4506E07A}"/>
              </a:ext>
            </a:extLst>
          </p:cNvPr>
          <p:cNvSpPr/>
          <p:nvPr/>
        </p:nvSpPr>
        <p:spPr>
          <a:xfrm>
            <a:off x="7556595" y="1947386"/>
            <a:ext cx="4477360" cy="193899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000" dirty="0">
                <a:latin typeface="Arial" panose="020B0604020202020204" pitchFamily="34" charset="0"/>
                <a:cs typeface="Arial" panose="020B0604020202020204" pitchFamily="34" charset="0"/>
              </a:rPr>
              <a:t>« </a:t>
            </a:r>
            <a:r>
              <a:rPr lang="fr-FR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Traceurs d'activité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fr-FR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montres connectées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fr-FR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vêtements intelligents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fr-FR" sz="2000" b="1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neurotechnologie</a:t>
            </a:r>
            <a:r>
              <a:rPr lang="fr-FR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du cerveau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fr-FR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réalité augmentée portable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, autres produits de proximité des consommateurs </a:t>
            </a:r>
            <a:r>
              <a:rPr lang="fr-CH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»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2927AEE-1626-FD45-8E7B-FCDCFE4358AE}"/>
              </a:ext>
            </a:extLst>
          </p:cNvPr>
          <p:cNvSpPr/>
          <p:nvPr/>
        </p:nvSpPr>
        <p:spPr>
          <a:xfrm>
            <a:off x="7556595" y="4952264"/>
            <a:ext cx="4323644" cy="163121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000" dirty="0">
                <a:latin typeface="Arial" panose="020B0604020202020204" pitchFamily="34" charset="0"/>
                <a:cs typeface="Arial" panose="020B0604020202020204" pitchFamily="34" charset="0"/>
              </a:rPr>
              <a:t>« </a:t>
            </a:r>
            <a:r>
              <a:rPr lang="fr-CH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Appareils auxiliaires d’o</a:t>
            </a:r>
            <a:r>
              <a:rPr lang="fr-FR" sz="2000" b="1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uïe</a:t>
            </a:r>
            <a:r>
              <a:rPr lang="fr-FR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ou de vue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fr-FR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système de surveillance en continu des signes vitaux</a:t>
            </a:r>
            <a:r>
              <a:rPr lang="fr-FR" sz="2000" b="1" dirty="0">
                <a:latin typeface="Arial" panose="020B0604020202020204" pitchFamily="34" charset="0"/>
                <a:cs typeface="Arial" panose="020B0604020202020204" pitchFamily="34" charset="0"/>
              </a:rPr>
              <a:t> (par exemple, glucose)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fr-FR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appareils de dialyse péritonéale portables </a:t>
            </a:r>
            <a:r>
              <a:rPr lang="fr-CH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»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450CF3-3B8F-A540-9869-6DBDE1294D0D}"/>
              </a:ext>
            </a:extLst>
          </p:cNvPr>
          <p:cNvSpPr/>
          <p:nvPr/>
        </p:nvSpPr>
        <p:spPr>
          <a:xfrm>
            <a:off x="382763" y="4774149"/>
            <a:ext cx="3736622" cy="193899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000" dirty="0">
                <a:latin typeface="Arial" panose="020B0604020202020204" pitchFamily="34" charset="0"/>
                <a:cs typeface="Arial" panose="020B0604020202020204" pitchFamily="34" charset="0"/>
              </a:rPr>
              <a:t>« </a:t>
            </a:r>
            <a:r>
              <a:rPr lang="fr-FR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Pilules numériques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fr-FR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pancréas</a:t>
            </a:r>
          </a:p>
          <a:p>
            <a:r>
              <a:rPr lang="fr-FR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et organes artificiels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fr-FR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prothèses intelligentes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fr-FR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dispositifs d’implants dans le cerveau </a:t>
            </a:r>
            <a:r>
              <a:rPr lang="fr-CH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»</a:t>
            </a:r>
          </a:p>
        </p:txBody>
      </p:sp>
      <p:sp>
        <p:nvSpPr>
          <p:cNvPr id="11" name="Titre 1">
            <a:extLst>
              <a:ext uri="{FF2B5EF4-FFF2-40B4-BE49-F238E27FC236}">
                <a16:creationId xmlns:a16="http://schemas.microsoft.com/office/drawing/2014/main" id="{60EF79B4-1C75-B84B-A7FA-7EAEE7F94DBB}"/>
              </a:ext>
            </a:extLst>
          </p:cNvPr>
          <p:cNvSpPr txBox="1">
            <a:spLocks/>
          </p:cNvSpPr>
          <p:nvPr/>
        </p:nvSpPr>
        <p:spPr>
          <a:xfrm>
            <a:off x="743566" y="27452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sz="4000" b="1" dirty="0">
                <a:latin typeface="+mn-lt"/>
              </a:rPr>
              <a:t>Rapport de Klaus Schwab sur l’internet des corps juillet 2020.</a:t>
            </a:r>
          </a:p>
        </p:txBody>
      </p:sp>
    </p:spTree>
    <p:extLst>
      <p:ext uri="{BB962C8B-B14F-4D97-AF65-F5344CB8AC3E}">
        <p14:creationId xmlns:p14="http://schemas.microsoft.com/office/powerpoint/2010/main" val="258224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animBg="1"/>
      <p:bldP spid="14" grpId="0" animBg="1"/>
      <p:bldP spid="15" grpId="0" animBg="1"/>
      <p:bldP spid="1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70F74DD-656F-DA44-A7B0-F4CD59365550}"/>
              </a:ext>
            </a:extLst>
          </p:cNvPr>
          <p:cNvSpPr/>
          <p:nvPr/>
        </p:nvSpPr>
        <p:spPr>
          <a:xfrm>
            <a:off x="5394588" y="1750321"/>
            <a:ext cx="634585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CH" sz="2000" b="1" dirty="0">
                <a:effectLst/>
                <a:latin typeface="Helvetica Neue" panose="02000503000000020004" pitchFamily="2" charset="0"/>
              </a:rPr>
              <a:t>Au dessus du diagramme : </a:t>
            </a:r>
          </a:p>
          <a:p>
            <a:endParaRPr lang="fr-CH" sz="2000" dirty="0">
              <a:effectLst/>
              <a:latin typeface="Helvetica Neue" panose="02000503000000020004" pitchFamily="2" charset="0"/>
            </a:endParaRPr>
          </a:p>
          <a:p>
            <a:r>
              <a:rPr lang="fr-CH" sz="2000" b="1" dirty="0">
                <a:latin typeface="Helvetica Neue" panose="02000503000000020004" pitchFamily="2" charset="0"/>
              </a:rPr>
              <a:t>« </a:t>
            </a:r>
            <a:r>
              <a:rPr lang="fr-CH" sz="2000" b="1" dirty="0">
                <a:effectLst/>
                <a:latin typeface="Helvetica Neue" panose="02000503000000020004" pitchFamily="2" charset="0"/>
              </a:rPr>
              <a:t>Les progrès technologiques récents ont inauguré dans une nouvelle ère de</a:t>
            </a:r>
            <a:r>
              <a:rPr lang="fr-CH" sz="2000" dirty="0">
                <a:effectLst/>
                <a:latin typeface="Helvetica Neue" panose="02000503000000020004" pitchFamily="2" charset="0"/>
              </a:rPr>
              <a:t> </a:t>
            </a:r>
            <a:r>
              <a:rPr lang="fr-CH" sz="2000" b="1" dirty="0">
                <a:effectLst/>
                <a:highlight>
                  <a:srgbClr val="FFFF00"/>
                </a:highlight>
                <a:latin typeface="Helvetica Neue" panose="02000503000000020004" pitchFamily="2" charset="0"/>
              </a:rPr>
              <a:t>« l'Internet des corps » (</a:t>
            </a:r>
            <a:r>
              <a:rPr lang="fr-CH" sz="2000" b="1" dirty="0" err="1">
                <a:effectLst/>
                <a:highlight>
                  <a:srgbClr val="FFFF00"/>
                </a:highlight>
                <a:latin typeface="Helvetica Neue" panose="02000503000000020004" pitchFamily="2" charset="0"/>
              </a:rPr>
              <a:t>IoB</a:t>
            </a:r>
            <a:r>
              <a:rPr lang="fr-CH" sz="2000" dirty="0">
                <a:effectLst/>
                <a:highlight>
                  <a:srgbClr val="FFFF00"/>
                </a:highlight>
                <a:latin typeface="Helvetica Neue" panose="02000503000000020004" pitchFamily="2" charset="0"/>
              </a:rPr>
              <a:t>)</a:t>
            </a:r>
            <a:r>
              <a:rPr lang="fr-CH" sz="2000" dirty="0">
                <a:effectLst/>
                <a:latin typeface="Helvetica Neue" panose="02000503000000020004" pitchFamily="2" charset="0"/>
              </a:rPr>
              <a:t>, </a:t>
            </a:r>
            <a:r>
              <a:rPr lang="fr-CH" sz="2000" b="1" dirty="0">
                <a:effectLst/>
                <a:highlight>
                  <a:srgbClr val="FFFF00"/>
                </a:highlight>
                <a:latin typeface="Helvetica Neue" panose="02000503000000020004" pitchFamily="2" charset="0"/>
              </a:rPr>
              <a:t>avec un nombre sans précédent d'appareils connectés et des capteurs fixés ou même implantés et ingérés dans le corps humain. </a:t>
            </a:r>
            <a:r>
              <a:rPr lang="fr-CH" sz="2000" b="1" dirty="0">
                <a:effectLst/>
                <a:latin typeface="Helvetica Neue" panose="02000503000000020004" pitchFamily="2" charset="0"/>
              </a:rPr>
              <a:t>» </a:t>
            </a:r>
          </a:p>
          <a:p>
            <a:endParaRPr lang="fr-CH" sz="2000" b="1" dirty="0">
              <a:effectLst/>
              <a:highlight>
                <a:srgbClr val="FFFF00"/>
              </a:highlight>
              <a:latin typeface="Helvetica Neue" panose="02000503000000020004" pitchFamily="2" charset="0"/>
            </a:endParaRPr>
          </a:p>
          <a:p>
            <a:r>
              <a:rPr lang="fr-CH" sz="2000" b="1" dirty="0">
                <a:effectLst/>
                <a:latin typeface="Helvetica Neue" panose="02000503000000020004" pitchFamily="2" charset="0"/>
              </a:rPr>
              <a:t>« </a:t>
            </a:r>
            <a:r>
              <a:rPr lang="fr-CH" sz="2000" b="1" dirty="0">
                <a:effectLst/>
                <a:highlight>
                  <a:srgbClr val="FFFF00"/>
                </a:highlight>
                <a:latin typeface="Helvetica Neue" panose="02000503000000020004" pitchFamily="2" charset="0"/>
              </a:rPr>
              <a:t>Cela a transformé le corps humain dans une plate-forme technologique.</a:t>
            </a:r>
            <a:r>
              <a:rPr lang="fr-CH" sz="2000" b="1" dirty="0">
                <a:effectLst/>
                <a:latin typeface="Helvetica Neue" panose="02000503000000020004" pitchFamily="2" charset="0"/>
              </a:rPr>
              <a:t> »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CEC5E51A-F78C-5847-BE77-28BEE4CCE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463" y="2797219"/>
            <a:ext cx="4165599" cy="3902573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A89DDB37-193F-9B4A-A8D1-4C567655B8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463" y="1421001"/>
            <a:ext cx="3416300" cy="1257300"/>
          </a:xfrm>
          <a:prstGeom prst="rect">
            <a:avLst/>
          </a:prstGeom>
        </p:spPr>
      </p:pic>
      <p:sp>
        <p:nvSpPr>
          <p:cNvPr id="7" name="Titre 1">
            <a:extLst>
              <a:ext uri="{FF2B5EF4-FFF2-40B4-BE49-F238E27FC236}">
                <a16:creationId xmlns:a16="http://schemas.microsoft.com/office/drawing/2014/main" id="{B11FA98F-2F70-7440-B224-D99AEF12DABC}"/>
              </a:ext>
            </a:extLst>
          </p:cNvPr>
          <p:cNvSpPr txBox="1">
            <a:spLocks/>
          </p:cNvSpPr>
          <p:nvPr/>
        </p:nvSpPr>
        <p:spPr>
          <a:xfrm>
            <a:off x="743566" y="27452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sz="4000" b="1" dirty="0">
                <a:latin typeface="+mn-lt"/>
              </a:rPr>
              <a:t>Rapport de Klaus Schwab sur l’internet des corps juillet 2020.</a:t>
            </a:r>
          </a:p>
        </p:txBody>
      </p:sp>
    </p:spTree>
    <p:extLst>
      <p:ext uri="{BB962C8B-B14F-4D97-AF65-F5344CB8AC3E}">
        <p14:creationId xmlns:p14="http://schemas.microsoft.com/office/powerpoint/2010/main" val="3821348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FE38C000-0799-6D43-BBE8-C7A233E76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274313"/>
            <a:ext cx="2781300" cy="635000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D5ABC294-07DC-9748-A2AF-13E23EC54A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11" y="1861580"/>
            <a:ext cx="1028700" cy="3302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367FE11-FE2C-5543-9F3D-18BAA3CE9B20}"/>
              </a:ext>
            </a:extLst>
          </p:cNvPr>
          <p:cNvSpPr/>
          <p:nvPr/>
        </p:nvSpPr>
        <p:spPr>
          <a:xfrm>
            <a:off x="413464" y="2176168"/>
            <a:ext cx="377351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CH" sz="2000" b="1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Neuralink</a:t>
            </a:r>
            <a:r>
              <a:rPr lang="fr-CH" sz="2000" dirty="0">
                <a:latin typeface="Arial" panose="020B0604020202020204" pitchFamily="34" charset="0"/>
                <a:cs typeface="Arial" panose="020B0604020202020204" pitchFamily="34" charset="0"/>
              </a:rPr>
              <a:t> est une startup américaine </a:t>
            </a:r>
            <a:r>
              <a:rPr lang="fr-CH" sz="2000" dirty="0" err="1">
                <a:latin typeface="Arial" panose="020B0604020202020204" pitchFamily="34" charset="0"/>
                <a:cs typeface="Arial" panose="020B0604020202020204" pitchFamily="34" charset="0"/>
              </a:rPr>
              <a:t>neurotechnologique</a:t>
            </a:r>
            <a:r>
              <a:rPr lang="fr-CH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CH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qui développe des implants cérébraux</a:t>
            </a:r>
            <a:r>
              <a:rPr lang="fr-CH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fr-CH" sz="2000" b="1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co-fondée</a:t>
            </a:r>
            <a:r>
              <a:rPr lang="fr-CH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par </a:t>
            </a:r>
            <a:r>
              <a:rPr lang="fr-CH" sz="2000" b="1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Elon</a:t>
            </a:r>
            <a:r>
              <a:rPr lang="fr-CH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CH" sz="2000" b="1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Musk</a:t>
            </a:r>
            <a:r>
              <a:rPr lang="fr-CH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en 2016</a:t>
            </a:r>
            <a:r>
              <a:rPr lang="fr-CH" sz="2000" dirty="0">
                <a:latin typeface="Arial" panose="020B0604020202020204" pitchFamily="34" charset="0"/>
                <a:cs typeface="Arial" panose="020B0604020202020204" pitchFamily="34" charset="0"/>
              </a:rPr>
              <a:t>, qui permettront de </a:t>
            </a:r>
            <a:r>
              <a:rPr lang="fr-CH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communiquer avec les machines </a:t>
            </a:r>
            <a:r>
              <a:rPr lang="fr-CH" sz="2000" dirty="0">
                <a:latin typeface="Arial" panose="020B0604020202020204" pitchFamily="34" charset="0"/>
                <a:cs typeface="Arial" panose="020B0604020202020204" pitchFamily="34" charset="0"/>
              </a:rPr>
              <a:t>(smartphones, ordinateurs) </a:t>
            </a:r>
            <a:r>
              <a:rPr lang="fr-CH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et à les contrôler</a:t>
            </a:r>
            <a:r>
              <a:rPr lang="fr-CH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fr-CH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CH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La puce (implant) de </a:t>
            </a:r>
            <a:r>
              <a:rPr lang="fr-CH" sz="2000" b="1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Neuralink</a:t>
            </a:r>
            <a:r>
              <a:rPr lang="fr-CH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s'appelle </a:t>
            </a:r>
          </a:p>
          <a:p>
            <a:r>
              <a:rPr lang="fr-CH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la « N1 chip »,</a:t>
            </a:r>
            <a:r>
              <a:rPr lang="fr-CH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CH" sz="2000" dirty="0">
                <a:latin typeface="Arial" panose="020B0604020202020204" pitchFamily="34" charset="0"/>
                <a:cs typeface="Arial" panose="020B0604020202020204" pitchFamily="34" charset="0"/>
              </a:rPr>
              <a:t>elle mesure 8mm de diamètre et sera installée dans le crâne. </a:t>
            </a:r>
            <a:endParaRPr lang="fr-CH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F57560-81BE-D24A-9FD7-ECDE2A78089D}"/>
              </a:ext>
            </a:extLst>
          </p:cNvPr>
          <p:cNvSpPr/>
          <p:nvPr/>
        </p:nvSpPr>
        <p:spPr>
          <a:xfrm>
            <a:off x="4343135" y="4179134"/>
            <a:ext cx="804856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CH" sz="2000" b="1" dirty="0">
                <a:latin typeface="Arial" panose="020B0604020202020204" pitchFamily="34" charset="0"/>
                <a:cs typeface="Arial" panose="020B0604020202020204" pitchFamily="34" charset="0"/>
              </a:rPr>
              <a:t>L’opération : un robot fera un trou de 2mm dans votre crâne (élargi à 8mm), sous anesthésie locale, y installera des fils dans le cerveau.</a:t>
            </a:r>
          </a:p>
          <a:p>
            <a:endParaRPr lang="fr-CH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CH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Cette puce permettra :</a:t>
            </a:r>
          </a:p>
          <a:p>
            <a:pPr marL="230188" indent="-230188">
              <a:buFont typeface="Arial" panose="020B0604020202020204" pitchFamily="34" charset="0"/>
              <a:buChar char="•"/>
            </a:pPr>
            <a:r>
              <a:rPr lang="fr-CH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d'interagir sans parler, avec les machines ou entre humains</a:t>
            </a:r>
          </a:p>
          <a:p>
            <a:pPr marL="230188" indent="-230188">
              <a:buFont typeface="Arial" panose="020B0604020202020204" pitchFamily="34" charset="0"/>
              <a:buChar char="•"/>
            </a:pPr>
            <a:r>
              <a:rPr lang="fr-CH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 diffuser de la musique dans notre cerveau</a:t>
            </a:r>
          </a:p>
          <a:p>
            <a:r>
              <a:rPr lang="fr-CH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Neuralink</a:t>
            </a:r>
            <a:r>
              <a:rPr lang="fr-CH" sz="2000" b="1" dirty="0">
                <a:latin typeface="Arial" panose="020B0604020202020204" pitchFamily="34" charset="0"/>
                <a:cs typeface="Arial" panose="020B0604020202020204" pitchFamily="34" charset="0"/>
              </a:rPr>
              <a:t> sera le pont entre les humains et l'intelligence artificielle. </a:t>
            </a:r>
            <a:endParaRPr lang="fr-FR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itre 1">
            <a:extLst>
              <a:ext uri="{FF2B5EF4-FFF2-40B4-BE49-F238E27FC236}">
                <a16:creationId xmlns:a16="http://schemas.microsoft.com/office/drawing/2014/main" id="{BFA4EB3F-769F-0346-B881-317E42F534F9}"/>
              </a:ext>
            </a:extLst>
          </p:cNvPr>
          <p:cNvSpPr txBox="1">
            <a:spLocks/>
          </p:cNvSpPr>
          <p:nvPr/>
        </p:nvSpPr>
        <p:spPr>
          <a:xfrm>
            <a:off x="838200" y="14327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sz="4000" b="1" dirty="0" err="1">
                <a:latin typeface="+mn-lt"/>
              </a:rPr>
              <a:t>Elon</a:t>
            </a:r>
            <a:r>
              <a:rPr lang="fr-FR" sz="4000" b="1" dirty="0">
                <a:latin typeface="+mn-lt"/>
              </a:rPr>
              <a:t> </a:t>
            </a:r>
            <a:r>
              <a:rPr lang="fr-FR" sz="4000" b="1" dirty="0" err="1">
                <a:latin typeface="+mn-lt"/>
              </a:rPr>
              <a:t>Musk</a:t>
            </a:r>
            <a:r>
              <a:rPr lang="fr-FR" sz="4000" b="1" dirty="0">
                <a:latin typeface="+mn-lt"/>
              </a:rPr>
              <a:t> &amp;</a:t>
            </a:r>
            <a:r>
              <a:rPr lang="fr-FR" sz="4000" dirty="0">
                <a:latin typeface="+mn-lt"/>
              </a:rPr>
              <a:t> </a:t>
            </a:r>
            <a:r>
              <a:rPr lang="fr-FR" sz="4000" b="1" dirty="0" err="1">
                <a:latin typeface="+mn-lt"/>
              </a:rPr>
              <a:t>Neuralink</a:t>
            </a:r>
            <a:r>
              <a:rPr lang="fr-FR" sz="4000" b="1" dirty="0">
                <a:latin typeface="+mn-lt"/>
              </a:rPr>
              <a:t> 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66801953-B5DA-B748-B68E-EDACDCDA2D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974" y="2433185"/>
            <a:ext cx="2879501" cy="1612521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BC5466F1-6953-264E-9FA2-1957A4A7BC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7875" y="1332622"/>
            <a:ext cx="4823260" cy="2713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445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F1F8706B-11A5-9744-8140-F1C1162FC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082" y="2110106"/>
            <a:ext cx="6313401" cy="4545649"/>
          </a:xfrm>
          <a:prstGeom prst="rect">
            <a:avLst/>
          </a:prstGeom>
        </p:spPr>
      </p:pic>
      <p:sp>
        <p:nvSpPr>
          <p:cNvPr id="8" name="Titre 1">
            <a:extLst>
              <a:ext uri="{FF2B5EF4-FFF2-40B4-BE49-F238E27FC236}">
                <a16:creationId xmlns:a16="http://schemas.microsoft.com/office/drawing/2014/main" id="{3E9AED3E-C333-514E-AE5D-C1140A802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fr-CH" sz="5400" b="1" dirty="0">
                <a:latin typeface="+mn-lt"/>
              </a:rPr>
              <a:t>Ursula Von der </a:t>
            </a:r>
            <a:r>
              <a:rPr lang="fr-CH" sz="5400" b="1" dirty="0" err="1">
                <a:latin typeface="+mn-lt"/>
              </a:rPr>
              <a:t>Leyen</a:t>
            </a:r>
            <a:r>
              <a:rPr lang="fr-CH" sz="5400" b="1" dirty="0">
                <a:latin typeface="+mn-lt"/>
              </a:rPr>
              <a:t>, </a:t>
            </a:r>
            <a:br>
              <a:rPr lang="fr-CH" sz="5400" b="1" dirty="0">
                <a:latin typeface="American Typewriter" panose="02090604020004020304" pitchFamily="18" charset="77"/>
              </a:rPr>
            </a:br>
            <a:r>
              <a:rPr lang="fr-CH" sz="3600" b="1" dirty="0">
                <a:latin typeface="+mn-lt"/>
              </a:rPr>
              <a:t>à Davos le 24 mai 2022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D6B91861-DFE0-7841-8F8D-56436494F974}"/>
              </a:ext>
            </a:extLst>
          </p:cNvPr>
          <p:cNvSpPr txBox="1"/>
          <p:nvPr/>
        </p:nvSpPr>
        <p:spPr>
          <a:xfrm>
            <a:off x="272229" y="2980679"/>
            <a:ext cx="2508041" cy="16312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fr-CH" sz="2000" b="1" dirty="0"/>
              <a:t>« </a:t>
            </a:r>
            <a:r>
              <a:rPr lang="fr-CH" sz="2000" b="1" dirty="0">
                <a:highlight>
                  <a:srgbClr val="FFFF00"/>
                </a:highlight>
              </a:rPr>
              <a:t>L'énergie renouvelable est un </a:t>
            </a:r>
            <a:r>
              <a:rPr lang="fr-CH" sz="2000" b="1" dirty="0" err="1">
                <a:highlight>
                  <a:srgbClr val="FFFF00"/>
                </a:highlight>
              </a:rPr>
              <a:t>tramplin</a:t>
            </a:r>
            <a:r>
              <a:rPr lang="fr-CH" sz="2000" b="1" dirty="0">
                <a:highlight>
                  <a:srgbClr val="FFFF00"/>
                </a:highlight>
              </a:rPr>
              <a:t> pour nous amener au Net Zéro pour le climat</a:t>
            </a:r>
            <a:r>
              <a:rPr lang="fr-CH" sz="2000" b="1" dirty="0"/>
              <a:t> »</a:t>
            </a: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D359205B-4CF4-6D42-8B98-06EAE203DFEA}"/>
              </a:ext>
            </a:extLst>
          </p:cNvPr>
          <p:cNvSpPr txBox="1"/>
          <p:nvPr/>
        </p:nvSpPr>
        <p:spPr>
          <a:xfrm>
            <a:off x="5040768" y="1212299"/>
            <a:ext cx="7039232" cy="255454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fr-CH" sz="2000" b="1" dirty="0">
                <a:effectLst/>
              </a:rPr>
              <a:t>« </a:t>
            </a:r>
            <a:r>
              <a:rPr lang="fr-CH" sz="2000" b="1" dirty="0">
                <a:effectLst/>
                <a:highlight>
                  <a:srgbClr val="FFFF00"/>
                </a:highlight>
              </a:rPr>
              <a:t>Le Green Deal européen (plan de </a:t>
            </a:r>
            <a:r>
              <a:rPr lang="fr-CH" sz="2000" b="1" dirty="0" err="1">
                <a:effectLst/>
                <a:highlight>
                  <a:srgbClr val="FFFF00"/>
                </a:highlight>
              </a:rPr>
              <a:t>décarbonation</a:t>
            </a:r>
            <a:r>
              <a:rPr lang="fr-CH" sz="2000" b="1" dirty="0">
                <a:effectLst/>
                <a:highlight>
                  <a:srgbClr val="FFFF00"/>
                </a:highlight>
              </a:rPr>
              <a:t>) est déjà en lui-même très ambitieux</a:t>
            </a:r>
            <a:r>
              <a:rPr lang="fr-CH" sz="2000" b="1" dirty="0">
                <a:effectLst/>
              </a:rPr>
              <a:t>, mais c'est une ambition que nous amenons au niveau supérieur : </a:t>
            </a:r>
          </a:p>
          <a:p>
            <a:r>
              <a:rPr lang="fr-CH" sz="2000" b="1" dirty="0">
                <a:effectLst/>
              </a:rPr>
              <a:t>La semaine dernière la Commission européenne a </a:t>
            </a:r>
            <a:r>
              <a:rPr lang="fr-CH" sz="2000" b="1" i="1" dirty="0">
                <a:effectLst/>
              </a:rPr>
              <a:t>proposé</a:t>
            </a:r>
            <a:r>
              <a:rPr lang="fr-CH" sz="2000" b="1" dirty="0">
                <a:effectLst/>
              </a:rPr>
              <a:t> </a:t>
            </a:r>
            <a:r>
              <a:rPr lang="fr-CH" sz="2000" b="1" dirty="0">
                <a:effectLst/>
                <a:highlight>
                  <a:srgbClr val="FFFF00"/>
                </a:highlight>
              </a:rPr>
              <a:t>le plan "</a:t>
            </a:r>
            <a:r>
              <a:rPr lang="fr-CH" sz="2000" b="1" dirty="0" err="1">
                <a:effectLst/>
                <a:highlight>
                  <a:srgbClr val="FFFF00"/>
                </a:highlight>
              </a:rPr>
              <a:t>Repower</a:t>
            </a:r>
            <a:r>
              <a:rPr lang="fr-CH" sz="2000" b="1" dirty="0">
                <a:effectLst/>
                <a:highlight>
                  <a:srgbClr val="FFFF00"/>
                </a:highlight>
              </a:rPr>
              <a:t> EU", un plan de 300 milliards d'euros</a:t>
            </a:r>
            <a:r>
              <a:rPr lang="fr-CH" sz="2000" dirty="0">
                <a:effectLst/>
              </a:rPr>
              <a:t>, pour nous permettre de nous passer des énergies fossiles russes et d'accélérer la transition écologique [...] </a:t>
            </a:r>
            <a:r>
              <a:rPr lang="fr-CH" sz="2000" b="1" dirty="0">
                <a:effectLst/>
                <a:highlight>
                  <a:srgbClr val="FFFF00"/>
                </a:highlight>
              </a:rPr>
              <a:t>pour amener cette part d'énergie renouvelable [de 25] à 45% d'ici à 2030</a:t>
            </a:r>
            <a:r>
              <a:rPr lang="fr-CH" sz="2000" b="1" dirty="0">
                <a:effectLst/>
              </a:rPr>
              <a:t> </a:t>
            </a:r>
            <a:r>
              <a:rPr lang="fr-CH" sz="2000" dirty="0">
                <a:effectLst/>
              </a:rPr>
              <a:t>»</a:t>
            </a:r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B290DBB0-720A-CF47-ABDA-FC5DC693F147}"/>
              </a:ext>
            </a:extLst>
          </p:cNvPr>
          <p:cNvSpPr txBox="1"/>
          <p:nvPr/>
        </p:nvSpPr>
        <p:spPr>
          <a:xfrm>
            <a:off x="5430441" y="4861659"/>
            <a:ext cx="6483888" cy="16312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fr-CH" sz="2000" b="1" dirty="0">
                <a:effectLst/>
              </a:rPr>
              <a:t>«</a:t>
            </a:r>
            <a:r>
              <a:rPr lang="fr-CH" sz="2000" b="1" dirty="0">
                <a:effectLst/>
                <a:highlight>
                  <a:srgbClr val="FFFF00"/>
                </a:highlight>
              </a:rPr>
              <a:t> On n'aurait jamais pensé que cette guerre nous aurait donné un 2e excellent argument pour accélérer cette transition verte. </a:t>
            </a:r>
            <a:r>
              <a:rPr lang="fr-CH" sz="2000" dirty="0">
                <a:effectLst/>
              </a:rPr>
              <a:t>[...] Et pour en revenir à la crise alimentaire, nous aurons besoin de toutes nos forces ensemble pour lutter contre cela »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62097D65-68EE-2547-98AF-A4BF4F257DF5}"/>
              </a:ext>
            </a:extLst>
          </p:cNvPr>
          <p:cNvSpPr txBox="1"/>
          <p:nvPr/>
        </p:nvSpPr>
        <p:spPr>
          <a:xfrm>
            <a:off x="861082" y="1463775"/>
            <a:ext cx="60988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Le 24 mai 2022</a:t>
            </a:r>
          </a:p>
          <a:p>
            <a:r>
              <a:rPr lang="fr-FR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A Davos</a:t>
            </a:r>
          </a:p>
        </p:txBody>
      </p:sp>
    </p:spTree>
    <p:extLst>
      <p:ext uri="{BB962C8B-B14F-4D97-AF65-F5344CB8AC3E}">
        <p14:creationId xmlns:p14="http://schemas.microsoft.com/office/powerpoint/2010/main" val="3324655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27E759A6-698B-F24A-A8D2-F66B21B4F1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557" y="1963697"/>
            <a:ext cx="5758618" cy="4617824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CD1ED65F-B423-2041-AF3D-B775BE319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</p:spPr>
        <p:txBody>
          <a:bodyPr>
            <a:normAutofit fontScale="90000"/>
          </a:bodyPr>
          <a:lstStyle/>
          <a:p>
            <a:r>
              <a:rPr lang="fr-CH" sz="5400" b="1" dirty="0" err="1">
                <a:latin typeface="+mn-lt"/>
              </a:rPr>
              <a:t>Pekka</a:t>
            </a:r>
            <a:r>
              <a:rPr lang="fr-CH" sz="5400" b="1" dirty="0">
                <a:latin typeface="+mn-lt"/>
              </a:rPr>
              <a:t> </a:t>
            </a:r>
            <a:r>
              <a:rPr lang="fr-CH" sz="5400" b="1" dirty="0" err="1">
                <a:latin typeface="+mn-lt"/>
              </a:rPr>
              <a:t>Lundmark</a:t>
            </a:r>
            <a:r>
              <a:rPr lang="fr-CH" sz="5400" b="1" dirty="0">
                <a:latin typeface="+mn-lt"/>
              </a:rPr>
              <a:t>, </a:t>
            </a:r>
            <a:r>
              <a:rPr lang="fr-CH" sz="5400" b="1" i="1" dirty="0">
                <a:latin typeface="+mn-lt"/>
              </a:rPr>
              <a:t>pas de </a:t>
            </a:r>
            <a:r>
              <a:rPr lang="fr-CH" sz="5400" b="1" i="1" u="sng" dirty="0">
                <a:latin typeface="+mn-lt"/>
              </a:rPr>
              <a:t>vert</a:t>
            </a:r>
            <a:r>
              <a:rPr lang="fr-CH" sz="5400" b="1" i="1" dirty="0">
                <a:latin typeface="+mn-lt"/>
              </a:rPr>
              <a:t> sans </a:t>
            </a:r>
            <a:r>
              <a:rPr lang="fr-CH" sz="5400" b="1" i="1" u="sng" dirty="0">
                <a:latin typeface="+mn-lt"/>
              </a:rPr>
              <a:t>digital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012B2092-291C-D443-AC99-78790BD46BDD}"/>
              </a:ext>
            </a:extLst>
          </p:cNvPr>
          <p:cNvSpPr txBox="1"/>
          <p:nvPr/>
        </p:nvSpPr>
        <p:spPr>
          <a:xfrm>
            <a:off x="5880695" y="2297432"/>
            <a:ext cx="6096000" cy="169277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400" b="1" dirty="0" err="1">
                <a:highlight>
                  <a:srgbClr val="FFFF00"/>
                </a:highlight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Pekka</a:t>
            </a:r>
            <a:r>
              <a:rPr lang="fr-CH" sz="2400" b="1" dirty="0">
                <a:highlight>
                  <a:srgbClr val="FFFF00"/>
                </a:highlight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lang="fr-CH" sz="2400" b="1" dirty="0" err="1">
                <a:highlight>
                  <a:srgbClr val="FFFF00"/>
                </a:highlight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Lundmark</a:t>
            </a:r>
            <a:r>
              <a:rPr lang="fr-CH" sz="24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(PDG de Nokia)</a:t>
            </a:r>
          </a:p>
          <a:p>
            <a:r>
              <a:rPr lang="fr-CH" sz="2000" b="1" dirty="0"/>
              <a:t>« </a:t>
            </a:r>
            <a:r>
              <a:rPr lang="fr-CH" sz="2000" b="1" dirty="0">
                <a:highlight>
                  <a:srgbClr val="FFFF00"/>
                </a:highlight>
              </a:rPr>
              <a:t>Il n'y a pas de «vert» sans digital. </a:t>
            </a:r>
            <a:r>
              <a:rPr lang="fr-CH" sz="2000" b="1" u="sng" dirty="0">
                <a:highlight>
                  <a:srgbClr val="FFFF00"/>
                </a:highlight>
              </a:rPr>
              <a:t>On a besoin de connecter l'agenda numérique et l'agenda vert </a:t>
            </a:r>
            <a:r>
              <a:rPr lang="fr-CH" sz="2000" b="1" dirty="0"/>
              <a:t>»</a:t>
            </a:r>
          </a:p>
          <a:p>
            <a:r>
              <a:rPr lang="fr-CH" sz="2000" b="1" dirty="0"/>
              <a:t>« Aujourd'hui 30% de l'économie est digitale, nous devons digitaliser les 70% qui restent »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2BDC410C-8554-6442-8B37-1B3A159CA815}"/>
              </a:ext>
            </a:extLst>
          </p:cNvPr>
          <p:cNvSpPr txBox="1"/>
          <p:nvPr/>
        </p:nvSpPr>
        <p:spPr>
          <a:xfrm>
            <a:off x="5880695" y="4227404"/>
            <a:ext cx="6109138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000" b="1" dirty="0"/>
              <a:t>«</a:t>
            </a:r>
            <a:r>
              <a:rPr lang="fr-CH" sz="2000" b="1" dirty="0">
                <a:highlight>
                  <a:srgbClr val="FFFF00"/>
                </a:highlight>
              </a:rPr>
              <a:t> La 6G frappera le marché commercial autour de 2030. On aura un </a:t>
            </a:r>
            <a:r>
              <a:rPr lang="fr-CH" sz="2000" b="1" u="sng" dirty="0">
                <a:highlight>
                  <a:srgbClr val="FFFF00"/>
                </a:highlight>
              </a:rPr>
              <a:t>double numérique </a:t>
            </a:r>
            <a:r>
              <a:rPr lang="fr-CH" sz="2000" b="1" dirty="0">
                <a:highlight>
                  <a:srgbClr val="FFFF00"/>
                </a:highlight>
              </a:rPr>
              <a:t>de tout </a:t>
            </a:r>
            <a:r>
              <a:rPr lang="fr-CH" sz="2000" b="1" dirty="0"/>
              <a:t>»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569E7A19-C7D2-C442-94F6-412A2F3C4711}"/>
              </a:ext>
            </a:extLst>
          </p:cNvPr>
          <p:cNvSpPr txBox="1"/>
          <p:nvPr/>
        </p:nvSpPr>
        <p:spPr>
          <a:xfrm>
            <a:off x="5880695" y="5219646"/>
            <a:ext cx="6093372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000" b="1" dirty="0"/>
              <a:t>«</a:t>
            </a:r>
            <a:r>
              <a:rPr lang="fr-CH" sz="2000" b="1" dirty="0">
                <a:highlight>
                  <a:srgbClr val="FFFF00"/>
                </a:highlight>
              </a:rPr>
              <a:t> En 2030, le smartphone ne sera plus tel que nous le connaissons, la plus commune des interfaces, beaucoup de ces choses seront construites directement </a:t>
            </a:r>
            <a:r>
              <a:rPr lang="fr-CH" sz="2000" b="1" u="sng" dirty="0">
                <a:highlight>
                  <a:srgbClr val="FFFF00"/>
                </a:highlight>
              </a:rPr>
              <a:t>à l'intérieur du corps.</a:t>
            </a:r>
            <a:r>
              <a:rPr lang="fr-CH" sz="2000" b="1" dirty="0"/>
              <a:t> »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85893AC3-2116-2F4A-9B3F-28204937E41E}"/>
              </a:ext>
            </a:extLst>
          </p:cNvPr>
          <p:cNvSpPr txBox="1"/>
          <p:nvPr/>
        </p:nvSpPr>
        <p:spPr>
          <a:xfrm>
            <a:off x="968557" y="1281558"/>
            <a:ext cx="60988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Le 24 mai 2022</a:t>
            </a:r>
          </a:p>
          <a:p>
            <a:r>
              <a:rPr lang="fr-FR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A Davos</a:t>
            </a:r>
          </a:p>
        </p:txBody>
      </p:sp>
    </p:spTree>
    <p:extLst>
      <p:ext uri="{BB962C8B-B14F-4D97-AF65-F5344CB8AC3E}">
        <p14:creationId xmlns:p14="http://schemas.microsoft.com/office/powerpoint/2010/main" val="2780743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8" grpId="0" animBg="1"/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6FF91E3A-5F36-7146-B576-290FA2535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1965" y="1322464"/>
            <a:ext cx="8953500" cy="4648200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50C1C047-19DE-8A4F-87CB-D3DEA2CA0D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379" y="269196"/>
            <a:ext cx="3192379" cy="210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549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50C1C047-19DE-8A4F-87CB-D3DEA2CA0D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11716"/>
            <a:ext cx="1866900" cy="1231900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CD00AAF6-98EA-E847-A12D-D53A29EF11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528" y="136308"/>
            <a:ext cx="2515117" cy="141034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A3DD0294-917C-064A-8FF0-2863056E4C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8290" y="0"/>
            <a:ext cx="926371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6445571-2562-5244-B26B-60BAE1A1FA15}"/>
              </a:ext>
            </a:extLst>
          </p:cNvPr>
          <p:cNvSpPr/>
          <p:nvPr/>
        </p:nvSpPr>
        <p:spPr>
          <a:xfrm>
            <a:off x="2796333" y="610648"/>
            <a:ext cx="10737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CH" sz="2400" b="1" dirty="0"/>
              <a:t>p. 38</a:t>
            </a:r>
            <a:endParaRPr lang="fr-FR" sz="2400" b="1" dirty="0"/>
          </a:p>
        </p:txBody>
      </p:sp>
    </p:spTree>
    <p:extLst>
      <p:ext uri="{BB962C8B-B14F-4D97-AF65-F5344CB8AC3E}">
        <p14:creationId xmlns:p14="http://schemas.microsoft.com/office/powerpoint/2010/main" val="2041167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50C1C047-19DE-8A4F-87CB-D3DEA2CA0D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" y="1693084"/>
            <a:ext cx="1866900" cy="1231900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5347C7AB-E9C7-4D4D-891D-0A3B62C5E4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6870" y="34871"/>
            <a:ext cx="841513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AB1B5C7-85DF-7140-8554-EA6BF422183C}"/>
              </a:ext>
            </a:extLst>
          </p:cNvPr>
          <p:cNvSpPr/>
          <p:nvPr/>
        </p:nvSpPr>
        <p:spPr>
          <a:xfrm>
            <a:off x="2703074" y="948681"/>
            <a:ext cx="10737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CH" sz="2400" b="1" dirty="0"/>
              <a:t>p. 117</a:t>
            </a:r>
            <a:endParaRPr lang="fr-FR" sz="2400" b="1" dirty="0"/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30C4DB05-6880-924C-8FBD-B475AD8F73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22" y="0"/>
            <a:ext cx="2515117" cy="1410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150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 descr="The Bill &amp; Melinda Gates Foundation | Gavi, the Vaccine Alliance">
            <a:extLst>
              <a:ext uri="{FF2B5EF4-FFF2-40B4-BE49-F238E27FC236}">
                <a16:creationId xmlns:a16="http://schemas.microsoft.com/office/drawing/2014/main" id="{E4C1CB51-2EE8-8342-B48E-06D0522786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560" y="4106779"/>
            <a:ext cx="8444735" cy="169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Bill and Melinda Gates reportedly finalize their divorce - R6Nationals">
            <a:extLst>
              <a:ext uri="{FF2B5EF4-FFF2-40B4-BE49-F238E27FC236}">
                <a16:creationId xmlns:a16="http://schemas.microsoft.com/office/drawing/2014/main" id="{E9B226C6-6E6C-1C4F-A70C-4A7D092DDC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1136" y="625794"/>
            <a:ext cx="4983079" cy="3311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6376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oneTexte 7">
            <a:extLst>
              <a:ext uri="{FF2B5EF4-FFF2-40B4-BE49-F238E27FC236}">
                <a16:creationId xmlns:a16="http://schemas.microsoft.com/office/drawing/2014/main" id="{5354ED03-B8D6-CD47-989B-C1C75F9D10D9}"/>
              </a:ext>
            </a:extLst>
          </p:cNvPr>
          <p:cNvSpPr txBox="1"/>
          <p:nvPr/>
        </p:nvSpPr>
        <p:spPr>
          <a:xfrm>
            <a:off x="5220557" y="5288340"/>
            <a:ext cx="633562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fr-CH" sz="2400" dirty="0"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r>
              <a:rPr lang="fr-CH" sz="2400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« 3000 experts de la maladie seront gérés par l'OMS appelés l'équipe GERM (</a:t>
            </a:r>
            <a:r>
              <a:rPr lang="fr-CH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Global </a:t>
            </a:r>
            <a:r>
              <a:rPr lang="fr-CH" b="1" dirty="0" err="1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Epidemic</a:t>
            </a:r>
            <a:r>
              <a:rPr lang="fr-CH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lang="fr-CH" b="1" dirty="0" err="1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Response</a:t>
            </a:r>
            <a:r>
              <a:rPr lang="fr-CH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and </a:t>
            </a:r>
            <a:r>
              <a:rPr lang="fr-CH" b="1" dirty="0" err="1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Mobilization</a:t>
            </a:r>
            <a:r>
              <a:rPr lang="fr-CH" b="1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) </a:t>
            </a:r>
            <a:r>
              <a:rPr lang="fr-CH" sz="2400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»</a:t>
            </a:r>
            <a:r>
              <a:rPr lang="fr-CH" sz="2400" b="0" i="0" dirty="0">
                <a:solidFill>
                  <a:srgbClr val="000000"/>
                </a:solidFill>
                <a:effectLst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 </a:t>
            </a:r>
            <a:endParaRPr lang="fr-FR" sz="2400" dirty="0"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E89B1E2D-0E8F-AA45-95D9-A64B88BDEA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70" y="0"/>
            <a:ext cx="4584735" cy="6858000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E9A30AEE-8C29-1B4C-BF93-7489424A43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7237" y="3663803"/>
            <a:ext cx="7377793" cy="2002233"/>
          </a:xfrm>
          <a:prstGeom prst="rect">
            <a:avLst/>
          </a:prstGeom>
        </p:spPr>
      </p:pic>
      <p:pic>
        <p:nvPicPr>
          <p:cNvPr id="6146" name="Picture 2" descr="Consejos de Bill Gates para lograr el éxito | El Blog de Personal">
            <a:extLst>
              <a:ext uri="{FF2B5EF4-FFF2-40B4-BE49-F238E27FC236}">
                <a16:creationId xmlns:a16="http://schemas.microsoft.com/office/drawing/2014/main" id="{FE06ACC4-9E0F-F348-B43B-C740B55B09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005" y="174160"/>
            <a:ext cx="4453967" cy="3110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925378B2-619A-8C47-BC17-BC7BBB6482E8}"/>
              </a:ext>
            </a:extLst>
          </p:cNvPr>
          <p:cNvSpPr txBox="1"/>
          <p:nvPr/>
        </p:nvSpPr>
        <p:spPr>
          <a:xfrm>
            <a:off x="4003003" y="414830"/>
            <a:ext cx="4290771" cy="31085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800" b="0" i="0" dirty="0">
                <a:solidFill>
                  <a:srgbClr val="000000"/>
                </a:solidFill>
                <a:effectLst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« L'objectif est de contenir les épidémies dans les 100 premiers jours afin qu'elles n'aient jamais la chance de se propager dans le monde. » </a:t>
            </a:r>
            <a:endParaRPr lang="fr-FR" sz="2800" dirty="0"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9570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925378B2-619A-8C47-BC17-BC7BBB6482E8}"/>
              </a:ext>
            </a:extLst>
          </p:cNvPr>
          <p:cNvSpPr txBox="1"/>
          <p:nvPr/>
        </p:nvSpPr>
        <p:spPr>
          <a:xfrm>
            <a:off x="484641" y="2827343"/>
            <a:ext cx="679676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sz="2800" b="0" i="0" dirty="0">
                <a:solidFill>
                  <a:srgbClr val="000000"/>
                </a:solidFill>
                <a:effectLst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« </a:t>
            </a:r>
            <a:r>
              <a:rPr lang="fr-CH" sz="2800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Des </a:t>
            </a:r>
            <a:r>
              <a:rPr lang="fr-CH" sz="2800" dirty="0" err="1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épidémiologues</a:t>
            </a:r>
            <a:r>
              <a:rPr lang="fr-CH" sz="2800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détecteront les clusters suspects d’une maladie</a:t>
            </a:r>
            <a:r>
              <a:rPr lang="fr-CH" sz="2800" b="0" i="0" dirty="0">
                <a:solidFill>
                  <a:srgbClr val="000000"/>
                </a:solidFill>
                <a:effectLst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» </a:t>
            </a:r>
            <a:endParaRPr lang="fr-FR" sz="2800" dirty="0"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C15E08D6-07C1-A046-A93C-BBDA0EC5A2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2536" y="288625"/>
            <a:ext cx="5194300" cy="6197600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2C3815D3-1E20-AF4C-B9D1-03CABF990B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762" y="4150781"/>
            <a:ext cx="6575653" cy="2169387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A3A69F3F-484F-3846-93D0-50E5AF5C00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641" y="144112"/>
            <a:ext cx="2829651" cy="2517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637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D64758B4-2571-7E40-9D4F-B1771997EB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627" y="688636"/>
            <a:ext cx="4707387" cy="764738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39BFFFBA-6B4B-8140-82B4-BA218A92F4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709" y="1654305"/>
            <a:ext cx="7140498" cy="1335317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B0FE4294-BDCB-1841-BC84-12336DE66A89}"/>
              </a:ext>
            </a:extLst>
          </p:cNvPr>
          <p:cNvSpPr txBox="1"/>
          <p:nvPr/>
        </p:nvSpPr>
        <p:spPr>
          <a:xfrm>
            <a:off x="5146996" y="3636051"/>
            <a:ext cx="671406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24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La </a:t>
            </a:r>
            <a:r>
              <a:rPr lang="fr-FR" sz="2400" b="1" u="sng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seule</a:t>
            </a:r>
            <a:r>
              <a:rPr lang="fr-FR" sz="24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façon</a:t>
            </a:r>
            <a:r>
              <a:rPr lang="fr-FR" sz="2400" b="1" dirty="0">
                <a:latin typeface="Arial" panose="020B0604020202020204" pitchFamily="34" charset="0"/>
                <a:cs typeface="Arial" panose="020B0604020202020204" pitchFamily="34" charset="0"/>
              </a:rPr>
              <a:t> d'éviter les pires impacts du changement climatique </a:t>
            </a:r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est </a:t>
            </a:r>
            <a:r>
              <a:rPr lang="fr-FR" sz="2400" b="1" dirty="0">
                <a:latin typeface="Arial" panose="020B0604020202020204" pitchFamily="34" charset="0"/>
                <a:cs typeface="Arial" panose="020B0604020202020204" pitchFamily="34" charset="0"/>
              </a:rPr>
              <a:t>d'arrêter d'ajouter des gaz à effet de serre </a:t>
            </a:r>
            <a:r>
              <a:rPr lang="fr-FR" sz="24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d'ici 2050</a:t>
            </a:r>
            <a:endParaRPr lang="fr-FR" sz="2400" b="1" dirty="0">
              <a:highlight>
                <a:srgbClr val="FFFF00"/>
              </a:highlight>
            </a:endParaRP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DFEFED02-1C23-4248-AF95-35779FD96BC5}"/>
              </a:ext>
            </a:extLst>
          </p:cNvPr>
          <p:cNvSpPr txBox="1"/>
          <p:nvPr/>
        </p:nvSpPr>
        <p:spPr>
          <a:xfrm>
            <a:off x="5258983" y="5037311"/>
            <a:ext cx="630724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CH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« Si nous voulons éviter une catastrophe climatique, nous devons passer </a:t>
            </a:r>
            <a:r>
              <a:rPr lang="fr-CH" sz="2400" b="1" i="0" dirty="0">
                <a:effectLst/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 51 milliards à zéro</a:t>
            </a:r>
            <a:r>
              <a:rPr lang="fr-CH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CH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 seulement 30 ans » 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40008B7C-2F5A-C444-A573-2E22F41116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581" y="3318034"/>
            <a:ext cx="3918604" cy="291960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EBDF042B-7199-0C42-8533-57C99D4798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46829" y="244707"/>
            <a:ext cx="3625680" cy="3184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216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Image 20">
            <a:extLst>
              <a:ext uri="{FF2B5EF4-FFF2-40B4-BE49-F238E27FC236}">
                <a16:creationId xmlns:a16="http://schemas.microsoft.com/office/drawing/2014/main" id="{347A9FAB-7C89-6642-953C-BD5C286613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4772" y="5131078"/>
            <a:ext cx="2271184" cy="901793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5D3BF58D-CBAE-E249-BCAF-79147205A1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6958" y="3532670"/>
            <a:ext cx="2692400" cy="1612900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12644A36-53A3-124C-9C3D-FA2EA3C70F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92155" y="3429000"/>
            <a:ext cx="2057400" cy="1447800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CC840764-41A8-5E4B-88F4-BC66011098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3774" y="5133132"/>
            <a:ext cx="2251710" cy="1407319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5BD31EF5-43E6-CA41-B50A-7C221F2F9F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31350" y="4185598"/>
            <a:ext cx="2057400" cy="1006813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3F153438-A229-8E49-A402-6F894309F43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83688" y="5327047"/>
            <a:ext cx="2121535" cy="1078596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B64C6887-293E-114B-A3B9-36B9488B093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77926" y="4253062"/>
            <a:ext cx="748030" cy="748030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652C2251-7F41-2749-941B-8B422B78C8A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65731" y="5523780"/>
            <a:ext cx="2057400" cy="948923"/>
          </a:xfrm>
          <a:prstGeom prst="rect">
            <a:avLst/>
          </a:prstGeom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5B783229-1BAF-204D-9189-14336EB8252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95608" y="5608277"/>
            <a:ext cx="645160" cy="806450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8DB9E402-C3D8-D742-9F96-6417B7006B5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513759" y="1451031"/>
            <a:ext cx="6876605" cy="1763958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28A43E83-34A3-1941-BDBE-F2C8A0FE4EF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946015" y="2011680"/>
            <a:ext cx="4346792" cy="2159191"/>
          </a:xfrm>
          <a:prstGeom prst="rect">
            <a:avLst/>
          </a:prstGeom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61FA61D9-AF3B-464B-8DF3-39D7579789B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913294" y="2249827"/>
            <a:ext cx="1213708" cy="807668"/>
          </a:xfrm>
          <a:prstGeom prst="rect">
            <a:avLst/>
          </a:prstGeom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41F8235B-9890-6444-A26B-2C5B5784EC8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99358" y="5145570"/>
            <a:ext cx="902874" cy="806450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9CE308B5-2076-834C-A37B-1EBC114E84D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367572" y="5376422"/>
            <a:ext cx="805136" cy="881243"/>
          </a:xfrm>
          <a:prstGeom prst="rect">
            <a:avLst/>
          </a:prstGeom>
        </p:spPr>
      </p:pic>
      <p:pic>
        <p:nvPicPr>
          <p:cNvPr id="20" name="Image 19">
            <a:extLst>
              <a:ext uri="{FF2B5EF4-FFF2-40B4-BE49-F238E27FC236}">
                <a16:creationId xmlns:a16="http://schemas.microsoft.com/office/drawing/2014/main" id="{5D732C97-8D12-9844-A3C5-073E80E78E2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59011" y="5204903"/>
            <a:ext cx="951162" cy="701536"/>
          </a:xfrm>
          <a:prstGeom prst="rect">
            <a:avLst/>
          </a:prstGeom>
        </p:spPr>
      </p:pic>
      <p:pic>
        <p:nvPicPr>
          <p:cNvPr id="22" name="Image 21">
            <a:extLst>
              <a:ext uri="{FF2B5EF4-FFF2-40B4-BE49-F238E27FC236}">
                <a16:creationId xmlns:a16="http://schemas.microsoft.com/office/drawing/2014/main" id="{415537ED-85AE-4B47-B269-72B264821511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30345" y="3641173"/>
            <a:ext cx="1600042" cy="997209"/>
          </a:xfrm>
          <a:prstGeom prst="rect">
            <a:avLst/>
          </a:prstGeom>
        </p:spPr>
      </p:pic>
      <p:pic>
        <p:nvPicPr>
          <p:cNvPr id="23" name="Image 22">
            <a:extLst>
              <a:ext uri="{FF2B5EF4-FFF2-40B4-BE49-F238E27FC236}">
                <a16:creationId xmlns:a16="http://schemas.microsoft.com/office/drawing/2014/main" id="{4AD847C5-610D-C547-9E4E-6C6A5B2AD60A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735018" y="3632975"/>
            <a:ext cx="1105246" cy="1105246"/>
          </a:xfrm>
          <a:prstGeom prst="rect">
            <a:avLst/>
          </a:prstGeom>
        </p:spPr>
      </p:pic>
      <p:pic>
        <p:nvPicPr>
          <p:cNvPr id="24" name="Image 23">
            <a:extLst>
              <a:ext uri="{FF2B5EF4-FFF2-40B4-BE49-F238E27FC236}">
                <a16:creationId xmlns:a16="http://schemas.microsoft.com/office/drawing/2014/main" id="{1E5BB61D-96BD-BE44-9366-D47E99BB5C0E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513759" y="600335"/>
            <a:ext cx="5978996" cy="971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919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GESDA to hold inaugural summit in October for global diplomacy ...">
            <a:extLst>
              <a:ext uri="{FF2B5EF4-FFF2-40B4-BE49-F238E27FC236}">
                <a16:creationId xmlns:a16="http://schemas.microsoft.com/office/drawing/2014/main" id="{2C23218F-CE27-674D-857A-86A875168D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418" y="1151390"/>
            <a:ext cx="6476456" cy="338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26B1F2BA-D3D7-D543-B67D-F2BF3FFC987D}"/>
              </a:ext>
            </a:extLst>
          </p:cNvPr>
          <p:cNvSpPr txBox="1"/>
          <p:nvPr/>
        </p:nvSpPr>
        <p:spPr>
          <a:xfrm>
            <a:off x="4347411" y="4178786"/>
            <a:ext cx="70104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sz="2800" b="0" i="0" dirty="0">
                <a:effectLst/>
                <a:latin typeface="DDG_ProximaNova"/>
              </a:rPr>
              <a:t>Geneva Science and </a:t>
            </a:r>
            <a:r>
              <a:rPr lang="fr-CH" sz="2800" b="0" i="0" dirty="0" err="1">
                <a:effectLst/>
                <a:latin typeface="DDG_ProximaNova"/>
              </a:rPr>
              <a:t>Diplomacy</a:t>
            </a:r>
            <a:r>
              <a:rPr lang="fr-CH" sz="2800" b="0" i="0" dirty="0">
                <a:effectLst/>
                <a:latin typeface="DDG_ProximaNova"/>
              </a:rPr>
              <a:t> </a:t>
            </a:r>
            <a:r>
              <a:rPr lang="fr-CH" sz="2800" b="0" i="0" dirty="0" err="1">
                <a:effectLst/>
                <a:latin typeface="DDG_ProximaNova"/>
              </a:rPr>
              <a:t>Anticipator</a:t>
            </a:r>
            <a:r>
              <a:rPr lang="fr-CH" sz="2800" b="0" i="0" dirty="0">
                <a:effectLst/>
                <a:latin typeface="DDG_ProximaNova"/>
              </a:rPr>
              <a:t> </a:t>
            </a:r>
            <a:endParaRPr lang="fr-FR" sz="2800" dirty="0"/>
          </a:p>
        </p:txBody>
      </p:sp>
    </p:spTree>
    <p:extLst>
      <p:ext uri="{BB962C8B-B14F-4D97-AF65-F5344CB8AC3E}">
        <p14:creationId xmlns:p14="http://schemas.microsoft.com/office/powerpoint/2010/main" val="345079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GESDA to hold inaugural summit in October for global diplomacy ...">
            <a:extLst>
              <a:ext uri="{FF2B5EF4-FFF2-40B4-BE49-F238E27FC236}">
                <a16:creationId xmlns:a16="http://schemas.microsoft.com/office/drawing/2014/main" id="{2C23218F-CE27-674D-857A-86A875168D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50" y="220950"/>
            <a:ext cx="4390743" cy="2297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AE07E615-44FA-A045-9AA6-1AB49FBD10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2871" y="763890"/>
            <a:ext cx="6713279" cy="533022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itre 1">
            <a:extLst>
              <a:ext uri="{FF2B5EF4-FFF2-40B4-BE49-F238E27FC236}">
                <a16:creationId xmlns:a16="http://schemas.microsoft.com/office/drawing/2014/main" id="{FFCA1273-F375-D842-9FF3-CABB39A748FA}"/>
              </a:ext>
            </a:extLst>
          </p:cNvPr>
          <p:cNvSpPr txBox="1">
            <a:spLocks/>
          </p:cNvSpPr>
          <p:nvPr/>
        </p:nvSpPr>
        <p:spPr>
          <a:xfrm>
            <a:off x="5478615" y="4574127"/>
            <a:ext cx="5781789" cy="1321272"/>
          </a:xfrm>
          <a:prstGeom prst="rect">
            <a:avLst/>
          </a:prstGeom>
          <a:ln w="41275"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fr-FR" sz="3200" dirty="0">
              <a:latin typeface="+mn-lt"/>
            </a:endParaRP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120654B9-B831-C441-A6EA-7828193791F9}"/>
              </a:ext>
            </a:extLst>
          </p:cNvPr>
          <p:cNvSpPr txBox="1"/>
          <p:nvPr/>
        </p:nvSpPr>
        <p:spPr>
          <a:xfrm>
            <a:off x="951377" y="3050633"/>
            <a:ext cx="3419687" cy="30469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fr-CH" sz="2400" b="0" i="0" dirty="0">
                <a:effectLst/>
                <a:latin typeface="DDG_ProximaNova"/>
              </a:rPr>
              <a:t>Le Geneva Science and </a:t>
            </a:r>
            <a:r>
              <a:rPr lang="fr-CH" sz="2400" b="0" i="0" dirty="0" err="1">
                <a:effectLst/>
                <a:latin typeface="DDG_ProximaNova"/>
              </a:rPr>
              <a:t>Diplomacy</a:t>
            </a:r>
            <a:r>
              <a:rPr lang="fr-CH" sz="2400" b="0" i="0" dirty="0">
                <a:effectLst/>
                <a:latin typeface="DDG_ProximaNova"/>
              </a:rPr>
              <a:t> </a:t>
            </a:r>
            <a:r>
              <a:rPr lang="fr-CH" sz="2400" b="0" i="0" dirty="0" err="1">
                <a:effectLst/>
                <a:latin typeface="DDG_ProximaNova"/>
              </a:rPr>
              <a:t>Anticipator</a:t>
            </a:r>
            <a:r>
              <a:rPr lang="fr-CH" sz="2400" b="0" i="0" dirty="0">
                <a:effectLst/>
                <a:latin typeface="DDG_ProximaNova"/>
              </a:rPr>
              <a:t> (GESDA) est une initiative conjointe </a:t>
            </a:r>
            <a:r>
              <a:rPr lang="fr-CH" sz="2400" b="1" i="0" dirty="0">
                <a:effectLst/>
                <a:latin typeface="DDG_ProximaNova"/>
              </a:rPr>
              <a:t>du Conseil fédéral suisse, du canton et la Ville de Genève qui a commencé ses activités le 1er janvier 2020.</a:t>
            </a:r>
            <a:endParaRPr lang="fr-FR" sz="2400" b="1" dirty="0"/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CC9B7D6F-C25F-7D44-87CE-F407D1E2E7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7870" y="962601"/>
            <a:ext cx="2715835" cy="661247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31B1FD0A-52C1-0348-B4AE-6A02EC89AC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8161" y="690082"/>
            <a:ext cx="2216393" cy="1122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497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GESDA to hold inaugural summit in October for global diplomacy ...">
            <a:extLst>
              <a:ext uri="{FF2B5EF4-FFF2-40B4-BE49-F238E27FC236}">
                <a16:creationId xmlns:a16="http://schemas.microsoft.com/office/drawing/2014/main" id="{81D44DF8-A666-4348-A09A-7F4EBE6C11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57" y="220950"/>
            <a:ext cx="2355788" cy="1232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itre 1">
            <a:extLst>
              <a:ext uri="{FF2B5EF4-FFF2-40B4-BE49-F238E27FC236}">
                <a16:creationId xmlns:a16="http://schemas.microsoft.com/office/drawing/2014/main" id="{2091C4D1-3CAF-8E4A-AB78-E1989A2752B8}"/>
              </a:ext>
            </a:extLst>
          </p:cNvPr>
          <p:cNvSpPr txBox="1">
            <a:spLocks/>
          </p:cNvSpPr>
          <p:nvPr/>
        </p:nvSpPr>
        <p:spPr>
          <a:xfrm>
            <a:off x="718457" y="366639"/>
            <a:ext cx="10755086" cy="1917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8000" b="1" dirty="0">
                <a:latin typeface="+mn-lt"/>
              </a:rPr>
              <a:t>        ,</a:t>
            </a:r>
            <a:br>
              <a:rPr lang="fr-FR" sz="5400" b="1" dirty="0">
                <a:latin typeface="+mn-lt"/>
              </a:rPr>
            </a:br>
            <a:r>
              <a:rPr lang="fr-FR" sz="6000" b="1" dirty="0">
                <a:latin typeface="+mn-lt"/>
              </a:rPr>
              <a:t>SES STATUTS</a:t>
            </a:r>
            <a:endParaRPr lang="fr-FR" sz="6000" dirty="0">
              <a:latin typeface="+mn-lt"/>
            </a:endParaRP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D90B9D0E-6CBF-ED43-9A9C-656E794C79E8}"/>
              </a:ext>
            </a:extLst>
          </p:cNvPr>
          <p:cNvSpPr txBox="1"/>
          <p:nvPr/>
        </p:nvSpPr>
        <p:spPr>
          <a:xfrm>
            <a:off x="234043" y="2138580"/>
            <a:ext cx="11723914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sz="2400" b="1" dirty="0"/>
              <a:t>4. Considérant enfin que la science et la technologie, notamment la convergence à l’échelle mondiale entre les sciences de l’information, les nanosciences, les biosciences et les neurosciences cognitives : </a:t>
            </a:r>
          </a:p>
          <a:p>
            <a:pPr marL="457200" indent="-457200">
              <a:buAutoNum type="alphaLcParenR"/>
            </a:pPr>
            <a:r>
              <a:rPr lang="fr-CH" sz="2400" dirty="0"/>
              <a:t>sont les moteurs d'une </a:t>
            </a:r>
            <a:r>
              <a:rPr lang="fr-CH" sz="2400" b="1" dirty="0">
                <a:highlight>
                  <a:srgbClr val="FFFF00"/>
                </a:highlight>
              </a:rPr>
              <a:t>accélération économique, sociale et politique </a:t>
            </a:r>
            <a:r>
              <a:rPr lang="fr-CH" sz="2400" b="1" u="sng" dirty="0">
                <a:highlight>
                  <a:srgbClr val="FFFF00"/>
                </a:highlight>
              </a:rPr>
              <a:t>sans précédent affectant simultanément l'ensemble des Etats</a:t>
            </a:r>
            <a:r>
              <a:rPr lang="fr-CH" sz="2400" b="1" dirty="0">
                <a:highlight>
                  <a:srgbClr val="FFFF00"/>
                </a:highlight>
              </a:rPr>
              <a:t>, </a:t>
            </a:r>
            <a:r>
              <a:rPr lang="fr-CH" sz="2400" b="1" u="sng" dirty="0">
                <a:highlight>
                  <a:srgbClr val="FFFF00"/>
                </a:highlight>
              </a:rPr>
              <a:t>des populations mondiales ainsi que nos ressources</a:t>
            </a:r>
            <a:r>
              <a:rPr lang="fr-CH" sz="2400" b="1" dirty="0">
                <a:highlight>
                  <a:srgbClr val="FFFF00"/>
                </a:highlight>
              </a:rPr>
              <a:t>, </a:t>
            </a:r>
            <a:r>
              <a:rPr lang="fr-CH" sz="2400" b="1" u="sng" dirty="0">
                <a:highlight>
                  <a:srgbClr val="FFFF00"/>
                </a:highlight>
              </a:rPr>
              <a:t>nos environnements naturels</a:t>
            </a:r>
            <a:r>
              <a:rPr lang="fr-CH" sz="2400" b="1" dirty="0">
                <a:highlight>
                  <a:srgbClr val="FFFF00"/>
                </a:highlight>
              </a:rPr>
              <a:t>, </a:t>
            </a:r>
            <a:r>
              <a:rPr lang="fr-CH" sz="2400" b="1" u="sng" dirty="0">
                <a:highlight>
                  <a:srgbClr val="FFFF00"/>
                </a:highlight>
              </a:rPr>
              <a:t>urbains</a:t>
            </a:r>
            <a:r>
              <a:rPr lang="fr-CH" sz="2400" b="1" dirty="0">
                <a:highlight>
                  <a:srgbClr val="FFFF00"/>
                </a:highlight>
              </a:rPr>
              <a:t>, </a:t>
            </a:r>
            <a:r>
              <a:rPr lang="fr-CH" sz="2400" b="1" u="sng" dirty="0">
                <a:highlight>
                  <a:srgbClr val="FFFF00"/>
                </a:highlight>
              </a:rPr>
              <a:t>industriels et sociaux </a:t>
            </a:r>
          </a:p>
          <a:p>
            <a:pPr marL="457200" indent="-457200">
              <a:buAutoNum type="alphaLcParenR"/>
            </a:pPr>
            <a:r>
              <a:rPr lang="fr-CH" sz="2400" dirty="0"/>
              <a:t>[…]</a:t>
            </a:r>
          </a:p>
          <a:p>
            <a:pPr marL="457200" indent="-457200">
              <a:buFont typeface="+mj-lt"/>
              <a:buAutoNum type="alphaLcParenR" startAt="3"/>
            </a:pPr>
            <a:r>
              <a:rPr lang="fr-CH" sz="2400" dirty="0"/>
              <a:t>que </a:t>
            </a:r>
            <a:r>
              <a:rPr lang="fr-CH" sz="2400" b="1" u="sng" dirty="0">
                <a:highlight>
                  <a:srgbClr val="FFFF00"/>
                </a:highlight>
              </a:rPr>
              <a:t>Genève</a:t>
            </a:r>
            <a:r>
              <a:rPr lang="fr-CH" sz="2400" b="1" dirty="0">
                <a:highlight>
                  <a:srgbClr val="FFFF00"/>
                </a:highlight>
              </a:rPr>
              <a:t>, centre important de </a:t>
            </a:r>
            <a:r>
              <a:rPr lang="fr-CH" sz="2400" b="1" u="sng" dirty="0">
                <a:highlight>
                  <a:srgbClr val="FFFF00"/>
                </a:highlight>
              </a:rPr>
              <a:t>la gouvernance globale</a:t>
            </a:r>
            <a:r>
              <a:rPr lang="fr-CH" sz="2400" dirty="0"/>
              <a:t>, et que </a:t>
            </a:r>
            <a:r>
              <a:rPr lang="fr-CH" sz="2400" b="1" u="sng" dirty="0">
                <a:highlight>
                  <a:srgbClr val="FFFF00"/>
                </a:highlight>
              </a:rPr>
              <a:t>la Suisse, pays neutre</a:t>
            </a:r>
            <a:r>
              <a:rPr lang="fr-CH" sz="2400" b="1" dirty="0">
                <a:highlight>
                  <a:srgbClr val="FFFF00"/>
                </a:highlight>
              </a:rPr>
              <a:t>, fortement relié au monde, connu pour son excellence scientifique et technologique</a:t>
            </a:r>
            <a:r>
              <a:rPr lang="fr-CH" sz="2400" dirty="0"/>
              <a:t>, </a:t>
            </a:r>
            <a:r>
              <a:rPr lang="fr-CH" sz="2400" b="1" dirty="0"/>
              <a:t>peuvent devenir le </a:t>
            </a:r>
            <a:r>
              <a:rPr lang="fr-CH" sz="2400" b="1" dirty="0">
                <a:highlight>
                  <a:srgbClr val="FFFF00"/>
                </a:highlight>
              </a:rPr>
              <a:t>lieu naturel d'élaboration de solutions d'avenir</a:t>
            </a:r>
            <a:r>
              <a:rPr lang="fr-CH" sz="2400" b="1" dirty="0"/>
              <a:t> répondant à la complexité de l'accélération scientifique, technologique, économique et sociale </a:t>
            </a:r>
          </a:p>
        </p:txBody>
      </p:sp>
    </p:spTree>
    <p:extLst>
      <p:ext uri="{BB962C8B-B14F-4D97-AF65-F5344CB8AC3E}">
        <p14:creationId xmlns:p14="http://schemas.microsoft.com/office/powerpoint/2010/main" val="822168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2" descr="GESDA to hold inaugural summit in October for global diplomacy ...">
            <a:extLst>
              <a:ext uri="{FF2B5EF4-FFF2-40B4-BE49-F238E27FC236}">
                <a16:creationId xmlns:a16="http://schemas.microsoft.com/office/drawing/2014/main" id="{2EC01525-7DBF-6A4A-A411-02E2A7A92C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57" y="220950"/>
            <a:ext cx="2355788" cy="1232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A735BF72-C295-B248-8B67-29AF1F2279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9807" y="4269085"/>
            <a:ext cx="4513026" cy="222227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2" name="Image 31">
            <a:extLst>
              <a:ext uri="{FF2B5EF4-FFF2-40B4-BE49-F238E27FC236}">
                <a16:creationId xmlns:a16="http://schemas.microsoft.com/office/drawing/2014/main" id="{609F46A6-B8C1-6A43-8D67-81DAEC1B41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0675" y="3793416"/>
            <a:ext cx="2281924" cy="1082551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D2E64655-81CE-8B42-B218-E3677CE6DF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571" y="2183923"/>
            <a:ext cx="1875465" cy="952617"/>
          </a:xfrm>
          <a:prstGeom prst="rect">
            <a:avLst/>
          </a:prstGeom>
        </p:spPr>
      </p:pic>
      <p:pic>
        <p:nvPicPr>
          <p:cNvPr id="2076" name="Picture 28">
            <a:extLst>
              <a:ext uri="{FF2B5EF4-FFF2-40B4-BE49-F238E27FC236}">
                <a16:creationId xmlns:a16="http://schemas.microsoft.com/office/drawing/2014/main" id="{77B5FBC8-F9A4-6244-8A6C-9657850A1B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718" y="5871383"/>
            <a:ext cx="1519269" cy="941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itre 1">
            <a:extLst>
              <a:ext uri="{FF2B5EF4-FFF2-40B4-BE49-F238E27FC236}">
                <a16:creationId xmlns:a16="http://schemas.microsoft.com/office/drawing/2014/main" id="{2091C4D1-3CAF-8E4A-AB78-E1989A2752B8}"/>
              </a:ext>
            </a:extLst>
          </p:cNvPr>
          <p:cNvSpPr txBox="1">
            <a:spLocks/>
          </p:cNvSpPr>
          <p:nvPr/>
        </p:nvSpPr>
        <p:spPr>
          <a:xfrm>
            <a:off x="718457" y="366639"/>
            <a:ext cx="10755086" cy="1917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8000" b="1" dirty="0">
                <a:latin typeface="+mn-lt"/>
              </a:rPr>
              <a:t>        ,</a:t>
            </a:r>
            <a:br>
              <a:rPr lang="fr-FR" sz="5400" b="1" dirty="0">
                <a:latin typeface="+mn-lt"/>
              </a:rPr>
            </a:br>
            <a:r>
              <a:rPr lang="fr-FR" sz="6000" b="1" dirty="0">
                <a:latin typeface="+mn-lt"/>
              </a:rPr>
              <a:t>SES PARTENAIRES</a:t>
            </a:r>
            <a:endParaRPr lang="fr-FR" sz="6000" dirty="0">
              <a:latin typeface="+mn-lt"/>
            </a:endParaRP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6A9B9A65-CFEF-A644-9372-634A7BD18C9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8457" y="2260193"/>
            <a:ext cx="4687749" cy="115362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30FE036F-D339-9440-94D7-5684550A83D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06856" y="2225160"/>
            <a:ext cx="2428825" cy="83737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701B74E5-B45A-E747-83BC-7018B7495FE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587" y="4674890"/>
            <a:ext cx="1964114" cy="193569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3" name="Image 22">
            <a:extLst>
              <a:ext uri="{FF2B5EF4-FFF2-40B4-BE49-F238E27FC236}">
                <a16:creationId xmlns:a16="http://schemas.microsoft.com/office/drawing/2014/main" id="{E6815898-ED50-FB4D-8903-2A902122D33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8457" y="3544945"/>
            <a:ext cx="5189316" cy="10059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7" name="Image 26">
            <a:extLst>
              <a:ext uri="{FF2B5EF4-FFF2-40B4-BE49-F238E27FC236}">
                <a16:creationId xmlns:a16="http://schemas.microsoft.com/office/drawing/2014/main" id="{DFFE5B7C-4314-674D-BDC3-BE4D61E902F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96547" y="4366325"/>
            <a:ext cx="3750140" cy="83737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074" name="Picture 26">
            <a:extLst>
              <a:ext uri="{FF2B5EF4-FFF2-40B4-BE49-F238E27FC236}">
                <a16:creationId xmlns:a16="http://schemas.microsoft.com/office/drawing/2014/main" id="{DEF50F86-F664-3E4E-B887-B1FA6A8773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6721" y="5290469"/>
            <a:ext cx="1840799" cy="68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>
            <a:extLst>
              <a:ext uri="{FF2B5EF4-FFF2-40B4-BE49-F238E27FC236}">
                <a16:creationId xmlns:a16="http://schemas.microsoft.com/office/drawing/2014/main" id="{739D637F-2F92-A340-A501-B3E1BC9C43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120" y="5299557"/>
            <a:ext cx="1710421" cy="732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>
            <a:extLst>
              <a:ext uri="{FF2B5EF4-FFF2-40B4-BE49-F238E27FC236}">
                <a16:creationId xmlns:a16="http://schemas.microsoft.com/office/drawing/2014/main" id="{0FFC59E8-EC87-A54B-991E-DF2881770C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921" y="5565602"/>
            <a:ext cx="2232687" cy="1488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Image 28">
            <a:extLst>
              <a:ext uri="{FF2B5EF4-FFF2-40B4-BE49-F238E27FC236}">
                <a16:creationId xmlns:a16="http://schemas.microsoft.com/office/drawing/2014/main" id="{73803D31-B97E-5A42-8A65-39DDA40C62A2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782765" y="213432"/>
            <a:ext cx="2752916" cy="191587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084" name="Picture 36" descr="Heidi.news - Salon">
            <a:extLst>
              <a:ext uri="{FF2B5EF4-FFF2-40B4-BE49-F238E27FC236}">
                <a16:creationId xmlns:a16="http://schemas.microsoft.com/office/drawing/2014/main" id="{472FCCC3-1CA2-E34E-B335-65691C4F07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1637" y="200346"/>
            <a:ext cx="2045940" cy="1010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6" name="Picture 38" descr="Le Temps - Media - Innovation">
            <a:extLst>
              <a:ext uri="{FF2B5EF4-FFF2-40B4-BE49-F238E27FC236}">
                <a16:creationId xmlns:a16="http://schemas.microsoft.com/office/drawing/2014/main" id="{FC990FA4-74B9-D240-BF9A-786AE47C7E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3429" y="1383991"/>
            <a:ext cx="2278339" cy="33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Image 30">
            <a:extLst>
              <a:ext uri="{FF2B5EF4-FFF2-40B4-BE49-F238E27FC236}">
                <a16:creationId xmlns:a16="http://schemas.microsoft.com/office/drawing/2014/main" id="{1B0956A6-A525-0245-BA71-D25692658C89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046687" y="3294438"/>
            <a:ext cx="2886977" cy="80835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64620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6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50" dur="5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54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2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7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2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2" dur="500"/>
                                        <p:tgtEl>
                                          <p:spTgt spid="2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GESDA to hold inaugural summit in October for global diplomacy ...">
            <a:extLst>
              <a:ext uri="{FF2B5EF4-FFF2-40B4-BE49-F238E27FC236}">
                <a16:creationId xmlns:a16="http://schemas.microsoft.com/office/drawing/2014/main" id="{E71ACF9A-C8B7-534F-A828-F6D2D73F09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57" y="220950"/>
            <a:ext cx="2355788" cy="1232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itre 1">
            <a:extLst>
              <a:ext uri="{FF2B5EF4-FFF2-40B4-BE49-F238E27FC236}">
                <a16:creationId xmlns:a16="http://schemas.microsoft.com/office/drawing/2014/main" id="{2091C4D1-3CAF-8E4A-AB78-E1989A2752B8}"/>
              </a:ext>
            </a:extLst>
          </p:cNvPr>
          <p:cNvSpPr txBox="1">
            <a:spLocks/>
          </p:cNvSpPr>
          <p:nvPr/>
        </p:nvSpPr>
        <p:spPr>
          <a:xfrm>
            <a:off x="677491" y="386472"/>
            <a:ext cx="10755086" cy="1917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8000" b="1" dirty="0">
                <a:latin typeface="+mn-lt"/>
              </a:rPr>
              <a:t>        ,</a:t>
            </a:r>
            <a:br>
              <a:rPr lang="fr-FR" sz="5400" b="1" dirty="0">
                <a:latin typeface="+mn-lt"/>
              </a:rPr>
            </a:br>
            <a:r>
              <a:rPr lang="fr-FR" sz="6000" b="1" dirty="0">
                <a:latin typeface="+mn-lt"/>
              </a:rPr>
              <a:t>SES 4 DOMAINES D’ACTION</a:t>
            </a:r>
            <a:endParaRPr lang="fr-FR" sz="6000" dirty="0">
              <a:latin typeface="+mn-lt"/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6764521E-F791-BC4E-BB5C-EFD8269E9A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457" y="2126060"/>
            <a:ext cx="2710543" cy="2140364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50C552EB-4F35-534A-939A-C94E1F10A0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2419" y="2116600"/>
            <a:ext cx="2917226" cy="2021840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A2F71F5B-E24B-F14D-BB6F-0A665425E7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265" y="4525031"/>
            <a:ext cx="2710543" cy="1946497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77585053-86B1-E74C-BA32-9C62294320C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4293" y="4407211"/>
            <a:ext cx="2879035" cy="2084150"/>
          </a:xfrm>
          <a:prstGeom prst="rect">
            <a:avLst/>
          </a:prstGeom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1B1EE3ED-2433-2545-840A-4A28C5F904C8}"/>
              </a:ext>
            </a:extLst>
          </p:cNvPr>
          <p:cNvSpPr txBox="1"/>
          <p:nvPr/>
        </p:nvSpPr>
        <p:spPr>
          <a:xfrm>
            <a:off x="3309985" y="2172813"/>
            <a:ext cx="2710543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sz="2200" b="1" i="0" dirty="0">
                <a:effectLst/>
                <a:latin typeface="DDG_ProximaNova"/>
              </a:rPr>
              <a:t>Révolution quantique </a:t>
            </a:r>
          </a:p>
          <a:p>
            <a:r>
              <a:rPr lang="fr-CH" sz="2200" b="1" i="0" dirty="0">
                <a:effectLst/>
                <a:latin typeface="DDG_ProximaNova"/>
              </a:rPr>
              <a:t>&amp; Intelligence artificielle avancée</a:t>
            </a:r>
            <a:endParaRPr lang="fr-FR" sz="2200" b="1" dirty="0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64F0E222-5823-CD44-B1D4-BC16ABFCF086}"/>
              </a:ext>
            </a:extLst>
          </p:cNvPr>
          <p:cNvSpPr txBox="1"/>
          <p:nvPr/>
        </p:nvSpPr>
        <p:spPr>
          <a:xfrm>
            <a:off x="3446808" y="4554294"/>
            <a:ext cx="271054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sz="2200" b="1" i="0" dirty="0">
                <a:effectLst/>
                <a:latin typeface="DDG_ProximaNova"/>
              </a:rPr>
              <a:t>Éco-régénération </a:t>
            </a:r>
          </a:p>
          <a:p>
            <a:r>
              <a:rPr lang="fr-CH" sz="2200" b="1" i="0" dirty="0">
                <a:effectLst/>
                <a:latin typeface="DDG_ProximaNova"/>
              </a:rPr>
              <a:t>&amp; Géo-ingénierie</a:t>
            </a:r>
            <a:endParaRPr lang="fr-FR" sz="2200" b="1" dirty="0"/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688F73D1-63D0-7244-9CEB-D7AE3583D660}"/>
              </a:ext>
            </a:extLst>
          </p:cNvPr>
          <p:cNvSpPr txBox="1"/>
          <p:nvPr/>
        </p:nvSpPr>
        <p:spPr>
          <a:xfrm>
            <a:off x="9174870" y="2126060"/>
            <a:ext cx="271054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sz="2200" b="1" dirty="0">
                <a:latin typeface="DDG_ProximaNova"/>
              </a:rPr>
              <a:t>Humain </a:t>
            </a:r>
          </a:p>
          <a:p>
            <a:r>
              <a:rPr lang="fr-CH" sz="2200" b="1" dirty="0">
                <a:latin typeface="DDG_ProximaNova"/>
              </a:rPr>
              <a:t>augmenté</a:t>
            </a:r>
            <a:endParaRPr lang="fr-FR" sz="2200" b="1" dirty="0"/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013F6678-27DE-4845-A5D7-7E0AB8536254}"/>
              </a:ext>
            </a:extLst>
          </p:cNvPr>
          <p:cNvSpPr txBox="1"/>
          <p:nvPr/>
        </p:nvSpPr>
        <p:spPr>
          <a:xfrm>
            <a:off x="9253328" y="4436744"/>
            <a:ext cx="271054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sz="2200" b="1" i="0" dirty="0">
                <a:effectLst/>
                <a:latin typeface="DDG_ProximaNova"/>
              </a:rPr>
              <a:t>Science </a:t>
            </a:r>
          </a:p>
          <a:p>
            <a:r>
              <a:rPr lang="fr-CH" sz="2200" b="1" i="0" dirty="0">
                <a:effectLst/>
                <a:latin typeface="DDG_ProximaNova"/>
              </a:rPr>
              <a:t>&amp; Diplomatie</a:t>
            </a:r>
            <a:endParaRPr lang="fr-FR" sz="2200" b="1" dirty="0"/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1B722BEB-A46B-3E40-9096-A40404915BE0}"/>
              </a:ext>
            </a:extLst>
          </p:cNvPr>
          <p:cNvSpPr txBox="1"/>
          <p:nvPr/>
        </p:nvSpPr>
        <p:spPr>
          <a:xfrm>
            <a:off x="3309985" y="3159403"/>
            <a:ext cx="255959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b="0" i="0" dirty="0">
                <a:effectLst/>
                <a:highlight>
                  <a:srgbClr val="FFFF00"/>
                </a:highlight>
                <a:latin typeface="DDG_ProximaNova"/>
              </a:rPr>
              <a:t>Protection </a:t>
            </a:r>
            <a:r>
              <a:rPr lang="fr-CH" dirty="0">
                <a:highlight>
                  <a:srgbClr val="FFFF00"/>
                </a:highlight>
                <a:latin typeface="DDG_ProximaNova"/>
              </a:rPr>
              <a:t>&amp;</a:t>
            </a:r>
            <a:r>
              <a:rPr lang="fr-CH" b="0" i="0" dirty="0">
                <a:effectLst/>
                <a:highlight>
                  <a:srgbClr val="FFFF00"/>
                </a:highlight>
                <a:latin typeface="DDG_ProximaNova"/>
              </a:rPr>
              <a:t> contrôle de l'identité individuelle, mécanismes de contrôle, </a:t>
            </a:r>
            <a:r>
              <a:rPr lang="fr-CH" b="0" i="0" dirty="0" err="1">
                <a:effectLst/>
                <a:highlight>
                  <a:srgbClr val="FFFF00"/>
                </a:highlight>
                <a:latin typeface="DDG_ProximaNova"/>
              </a:rPr>
              <a:t>inclusivité</a:t>
            </a:r>
            <a:endParaRPr lang="fr-FR" dirty="0">
              <a:highlight>
                <a:srgbClr val="FFFF00"/>
              </a:highlight>
            </a:endParaRP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F763960F-B304-6746-9903-D36DE6B12FE8}"/>
              </a:ext>
            </a:extLst>
          </p:cNvPr>
          <p:cNvSpPr txBox="1"/>
          <p:nvPr/>
        </p:nvSpPr>
        <p:spPr>
          <a:xfrm>
            <a:off x="9174870" y="2761113"/>
            <a:ext cx="256465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b="0" i="0" dirty="0">
                <a:effectLst/>
                <a:highlight>
                  <a:srgbClr val="FFFF00"/>
                </a:highlight>
                <a:latin typeface="DDG_ProximaNova"/>
              </a:rPr>
              <a:t>Longévité, </a:t>
            </a:r>
          </a:p>
          <a:p>
            <a:r>
              <a:rPr lang="fr-CH" b="0" i="0" dirty="0">
                <a:effectLst/>
                <a:highlight>
                  <a:srgbClr val="FFFF00"/>
                </a:highlight>
                <a:latin typeface="DDG_ProximaNova"/>
              </a:rPr>
              <a:t>édition de gènes, Interface cerveau-machine</a:t>
            </a:r>
            <a:endParaRPr lang="fr-FR" dirty="0">
              <a:highlight>
                <a:srgbClr val="FFFF00"/>
              </a:highlight>
            </a:endParaRPr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C53F7DC1-0144-4649-B038-38F67F11C49E}"/>
              </a:ext>
            </a:extLst>
          </p:cNvPr>
          <p:cNvSpPr txBox="1"/>
          <p:nvPr/>
        </p:nvSpPr>
        <p:spPr>
          <a:xfrm>
            <a:off x="3429000" y="5233513"/>
            <a:ext cx="25915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b="0" i="0" dirty="0">
                <a:effectLst/>
                <a:highlight>
                  <a:srgbClr val="FFFF00"/>
                </a:highlight>
                <a:latin typeface="DDG_ProximaNova"/>
              </a:rPr>
              <a:t>Biologie synthétique, </a:t>
            </a:r>
            <a:r>
              <a:rPr lang="fr-CH" b="0" i="0" dirty="0" err="1">
                <a:effectLst/>
                <a:highlight>
                  <a:srgbClr val="FFFF00"/>
                </a:highlight>
                <a:latin typeface="DDG_ProximaNova"/>
              </a:rPr>
              <a:t>décarbonation</a:t>
            </a:r>
            <a:r>
              <a:rPr lang="fr-CH" b="0" i="0" dirty="0">
                <a:effectLst/>
                <a:highlight>
                  <a:srgbClr val="FFFF00"/>
                </a:highlight>
                <a:latin typeface="DDG_ProximaNova"/>
              </a:rPr>
              <a:t>, </a:t>
            </a:r>
          </a:p>
          <a:p>
            <a:r>
              <a:rPr lang="fr-CH" b="0" i="0" dirty="0">
                <a:effectLst/>
                <a:highlight>
                  <a:srgbClr val="FFFF00"/>
                </a:highlight>
                <a:latin typeface="DDG_ProximaNova"/>
              </a:rPr>
              <a:t>agriculture régénératrice</a:t>
            </a:r>
            <a:endParaRPr lang="fr-FR" dirty="0">
              <a:highlight>
                <a:srgbClr val="FFFF00"/>
              </a:highlight>
            </a:endParaRP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834884BE-C2D2-9E4E-AF04-0800A9EF0054}"/>
              </a:ext>
            </a:extLst>
          </p:cNvPr>
          <p:cNvSpPr txBox="1"/>
          <p:nvPr/>
        </p:nvSpPr>
        <p:spPr>
          <a:xfrm>
            <a:off x="9288404" y="5206185"/>
            <a:ext cx="20456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b="0" i="0" dirty="0">
                <a:effectLst/>
                <a:highlight>
                  <a:srgbClr val="FFFF00"/>
                </a:highlight>
                <a:latin typeface="DDG_ProximaNova"/>
              </a:rPr>
              <a:t>Modélisation </a:t>
            </a:r>
          </a:p>
          <a:p>
            <a:r>
              <a:rPr lang="fr-CH" b="0" i="0" dirty="0">
                <a:effectLst/>
                <a:highlight>
                  <a:srgbClr val="FFFF00"/>
                </a:highlight>
                <a:latin typeface="DDG_ProximaNova"/>
              </a:rPr>
              <a:t>des conflits, prévisions </a:t>
            </a:r>
            <a:r>
              <a:rPr lang="fr-CH" dirty="0">
                <a:highlight>
                  <a:srgbClr val="FFFF00"/>
                </a:highlight>
                <a:latin typeface="DDG_ProximaNova"/>
              </a:rPr>
              <a:t>&amp;</a:t>
            </a:r>
            <a:r>
              <a:rPr lang="fr-CH" b="0" i="0" dirty="0">
                <a:effectLst/>
                <a:highlight>
                  <a:srgbClr val="FFFF00"/>
                </a:highlight>
                <a:latin typeface="DDG_ProximaNova"/>
              </a:rPr>
              <a:t> prévention</a:t>
            </a:r>
            <a:endParaRPr lang="fr-FR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595884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16" grpId="0"/>
      <p:bldP spid="17" grpId="0"/>
      <p:bldP spid="18" grpId="0"/>
      <p:bldP spid="1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 12">
            <a:extLst>
              <a:ext uri="{FF2B5EF4-FFF2-40B4-BE49-F238E27FC236}">
                <a16:creationId xmlns:a16="http://schemas.microsoft.com/office/drawing/2014/main" id="{12D783EA-B03D-2847-9AC7-02252D5BDF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2720" y="2455290"/>
            <a:ext cx="5006559" cy="2556092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59C163CC-2E42-4748-9DEC-1E1AA592C4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9429" y="2591335"/>
            <a:ext cx="1715276" cy="1748778"/>
          </a:xfrm>
          <a:prstGeom prst="rect">
            <a:avLst/>
          </a:prstGeom>
        </p:spPr>
      </p:pic>
      <p:pic>
        <p:nvPicPr>
          <p:cNvPr id="5124" name="Picture 4">
            <a:extLst>
              <a:ext uri="{FF2B5EF4-FFF2-40B4-BE49-F238E27FC236}">
                <a16:creationId xmlns:a16="http://schemas.microsoft.com/office/drawing/2014/main" id="{8B445AD3-BA25-DB40-8B00-177A1C9ACC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0330" y="1920066"/>
            <a:ext cx="3091316" cy="3091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re 1">
            <a:extLst>
              <a:ext uri="{FF2B5EF4-FFF2-40B4-BE49-F238E27FC236}">
                <a16:creationId xmlns:a16="http://schemas.microsoft.com/office/drawing/2014/main" id="{D1AC5FBC-BC07-3048-9DBA-BE48DC6F3A9F}"/>
              </a:ext>
            </a:extLst>
          </p:cNvPr>
          <p:cNvSpPr txBox="1">
            <a:spLocks/>
          </p:cNvSpPr>
          <p:nvPr/>
        </p:nvSpPr>
        <p:spPr>
          <a:xfrm>
            <a:off x="3120710" y="870122"/>
            <a:ext cx="6323268" cy="1917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6000" b="1" dirty="0">
                <a:latin typeface="+mn-lt"/>
              </a:rPr>
              <a:t>Le HAPPYTALISME</a:t>
            </a:r>
            <a:endParaRPr lang="fr-FR" sz="6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9531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F9DC4A72-5C9E-C241-BDAC-2FEDDBF15F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678" y="86404"/>
            <a:ext cx="1997642" cy="1997642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2C883E43-99BD-5740-BAD4-EC16088838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045" y="1749972"/>
            <a:ext cx="5492674" cy="1838215"/>
          </a:xfrm>
          <a:prstGeom prst="rect">
            <a:avLst/>
          </a:prstGeom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8546ED56-EDA0-0E40-8749-8891C3FF32D8}"/>
              </a:ext>
            </a:extLst>
          </p:cNvPr>
          <p:cNvSpPr txBox="1"/>
          <p:nvPr/>
        </p:nvSpPr>
        <p:spPr>
          <a:xfrm>
            <a:off x="1518249" y="3026073"/>
            <a:ext cx="10251706" cy="35394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CH" sz="2800" b="1" i="0" dirty="0">
                <a:effectLst/>
                <a:highlight>
                  <a:srgbClr val="FFFF00"/>
                </a:highlight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Le Projet du Nouvel Ordre Mondial des Nations Unies est une initiative mondiale de haut niveau fondée en 2008</a:t>
            </a:r>
            <a:r>
              <a:rPr lang="fr-CH" sz="2800" b="1" i="0" dirty="0">
                <a:effectLst/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fr-CH" sz="2800" b="0" i="0" dirty="0">
                <a:effectLst/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et dirigée par </a:t>
            </a:r>
            <a:r>
              <a:rPr lang="fr-CH" sz="2800" b="0" i="0" dirty="0" err="1">
                <a:effectLst/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Jayme</a:t>
            </a:r>
            <a:r>
              <a:rPr lang="fr-CH" sz="2800" b="0" i="0" dirty="0">
                <a:effectLst/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fr-CH" sz="2800" b="0" i="0" dirty="0" err="1">
                <a:effectLst/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Illien</a:t>
            </a:r>
            <a:r>
              <a:rPr lang="fr-CH" sz="2800" b="0" i="0" dirty="0">
                <a:effectLst/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 et </a:t>
            </a:r>
            <a:r>
              <a:rPr lang="fr-CH" sz="2800" b="0" i="0" dirty="0" err="1">
                <a:effectLst/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Ndaba</a:t>
            </a:r>
            <a:r>
              <a:rPr lang="fr-CH" sz="2800" b="0" i="0" dirty="0">
                <a:effectLst/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 Mandela pour faire progresser un nouveau paradigme économique </a:t>
            </a:r>
            <a:r>
              <a:rPr lang="fr-CH" sz="2800" b="1" i="0" dirty="0">
                <a:effectLst/>
                <a:highlight>
                  <a:srgbClr val="FFFF00"/>
                </a:highlight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et </a:t>
            </a:r>
            <a:r>
              <a:rPr lang="fr-CH" sz="2800" b="1" i="0" u="sng" dirty="0">
                <a:effectLst/>
                <a:highlight>
                  <a:srgbClr val="FFFF00"/>
                </a:highlight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un nouvel ordre mondial pour l'humanité</a:t>
            </a:r>
            <a:r>
              <a:rPr lang="fr-CH" sz="2800" b="1" i="0" dirty="0">
                <a:effectLst/>
                <a:highlight>
                  <a:srgbClr val="FFFF00"/>
                </a:highlight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, qui atteint les objectifs mondiaux de développement durable</a:t>
            </a:r>
            <a:r>
              <a:rPr lang="fr-CH" sz="2800" b="0" i="0" dirty="0">
                <a:effectLst/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 (17 ODD – Agenda 2030) </a:t>
            </a:r>
            <a:r>
              <a:rPr lang="fr-CH" sz="2800" b="1" i="0" dirty="0">
                <a:effectLst/>
                <a:highlight>
                  <a:srgbClr val="FFFF00"/>
                </a:highlight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des Nations Unies d'ici 2030 et le bonheur, le bien-être et la liberté de toute vie sur Terre d'ici 2050.</a:t>
            </a:r>
            <a:endParaRPr lang="fr-CH" sz="2800" b="1" dirty="0">
              <a:effectLst/>
              <a:highlight>
                <a:srgbClr val="FFFF00"/>
              </a:highlight>
              <a:latin typeface="Helvetica" pitchFamily="2" charset="0"/>
              <a:ea typeface="Verdan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12D783EA-B03D-2847-9AC7-02252D5BDF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9979" y="991891"/>
            <a:ext cx="3600470" cy="1838215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59C163CC-2E42-4748-9DEC-1E1AA592C4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2364" y="577327"/>
            <a:ext cx="1100673" cy="1122171"/>
          </a:xfrm>
          <a:prstGeom prst="rect">
            <a:avLst/>
          </a:prstGeom>
        </p:spPr>
      </p:pic>
      <p:sp>
        <p:nvSpPr>
          <p:cNvPr id="17" name="Titre 1">
            <a:extLst>
              <a:ext uri="{FF2B5EF4-FFF2-40B4-BE49-F238E27FC236}">
                <a16:creationId xmlns:a16="http://schemas.microsoft.com/office/drawing/2014/main" id="{D1AC5FBC-BC07-3048-9DBA-BE48DC6F3A9F}"/>
              </a:ext>
            </a:extLst>
          </p:cNvPr>
          <p:cNvSpPr txBox="1">
            <a:spLocks/>
          </p:cNvSpPr>
          <p:nvPr/>
        </p:nvSpPr>
        <p:spPr>
          <a:xfrm>
            <a:off x="5015619" y="341331"/>
            <a:ext cx="7011010" cy="6382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6000" b="1" dirty="0">
                <a:latin typeface="+mn-lt"/>
              </a:rPr>
              <a:t>Le HAPPYTALISME pour 2050 !</a:t>
            </a:r>
            <a:endParaRPr lang="fr-FR" sz="6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43965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1632213A-F516-D14F-9129-AE57E38D5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9637" y="692529"/>
            <a:ext cx="3200400" cy="1587500"/>
          </a:xfrm>
          <a:prstGeom prst="rect">
            <a:avLst/>
          </a:prstGeom>
        </p:spPr>
      </p:pic>
      <p:pic>
        <p:nvPicPr>
          <p:cNvPr id="29" name="Image 28">
            <a:extLst>
              <a:ext uri="{FF2B5EF4-FFF2-40B4-BE49-F238E27FC236}">
                <a16:creationId xmlns:a16="http://schemas.microsoft.com/office/drawing/2014/main" id="{99ADC568-C378-794D-BC79-DD143CE563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386" y="468411"/>
            <a:ext cx="2960589" cy="2960589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401D9FB1-2099-6346-A64F-E0659B9E80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692529"/>
            <a:ext cx="1557087" cy="1587500"/>
          </a:xfrm>
          <a:prstGeom prst="rect">
            <a:avLst/>
          </a:prstGeom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711A641C-7A2F-6C4E-8BAB-20F4543CBDBF}"/>
              </a:ext>
            </a:extLst>
          </p:cNvPr>
          <p:cNvSpPr txBox="1"/>
          <p:nvPr/>
        </p:nvSpPr>
        <p:spPr>
          <a:xfrm>
            <a:off x="763051" y="5240155"/>
            <a:ext cx="1066589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sz="2400" dirty="0">
                <a:latin typeface="Open Sans" panose="020B0606030504020204" pitchFamily="34" charset="0"/>
              </a:rPr>
              <a:t>16 janvier 2009 :</a:t>
            </a:r>
          </a:p>
          <a:p>
            <a:r>
              <a:rPr lang="fr-CH" sz="2400" b="1" dirty="0">
                <a:latin typeface="Open Sans" panose="020B0606030504020204" pitchFamily="34" charset="0"/>
              </a:rPr>
              <a:t>« </a:t>
            </a:r>
            <a:r>
              <a:rPr lang="fr-CH" sz="2400" b="1" dirty="0">
                <a:highlight>
                  <a:srgbClr val="FFFF00"/>
                </a:highlight>
                <a:latin typeface="Open Sans" panose="020B0606030504020204" pitchFamily="34" charset="0"/>
              </a:rPr>
              <a:t>On ira ensemble vers ce Nouvel Ordre Mondial, et personne je dis bien personne, ne pourra s'y opposer</a:t>
            </a:r>
            <a:r>
              <a:rPr lang="fr-CH" sz="2400" b="1" dirty="0">
                <a:latin typeface="Open Sans" panose="020B0606030504020204" pitchFamily="34" charset="0"/>
              </a:rPr>
              <a:t>. » </a:t>
            </a:r>
          </a:p>
        </p:txBody>
      </p:sp>
      <p:sp>
        <p:nvSpPr>
          <p:cNvPr id="28" name="ZoneTexte 27">
            <a:extLst>
              <a:ext uri="{FF2B5EF4-FFF2-40B4-BE49-F238E27FC236}">
                <a16:creationId xmlns:a16="http://schemas.microsoft.com/office/drawing/2014/main" id="{1EA5DE61-498F-E142-AA35-326C22E5D84D}"/>
              </a:ext>
            </a:extLst>
          </p:cNvPr>
          <p:cNvSpPr txBox="1"/>
          <p:nvPr/>
        </p:nvSpPr>
        <p:spPr>
          <a:xfrm>
            <a:off x="3363864" y="2879731"/>
            <a:ext cx="7592894" cy="233910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l" fontAlgn="base"/>
            <a:r>
              <a:rPr lang="fr-CH" sz="2400" b="1" i="0" dirty="0">
                <a:effectLst/>
                <a:latin typeface="Open Sans" panose="020B0606030504020204" pitchFamily="34" charset="0"/>
              </a:rPr>
              <a:t>« </a:t>
            </a:r>
            <a:r>
              <a:rPr lang="fr-CH" sz="2400" b="1" i="0" dirty="0">
                <a:effectLst/>
                <a:highlight>
                  <a:srgbClr val="FFFF00"/>
                </a:highlight>
                <a:latin typeface="Open Sans" panose="020B0606030504020204" pitchFamily="34" charset="0"/>
              </a:rPr>
              <a:t>Une grande révolution nous attend.</a:t>
            </a:r>
            <a:r>
              <a:rPr lang="fr-CH" sz="2400" b="1" i="0" dirty="0">
                <a:effectLst/>
                <a:latin typeface="Open Sans" panose="020B0606030504020204" pitchFamily="34" charset="0"/>
              </a:rPr>
              <a:t> La crise ne nous laisse pas seulement libres d'imaginer d'autres modèles, un autre avenir, un autre monde. </a:t>
            </a:r>
            <a:r>
              <a:rPr lang="fr-CH" sz="2400" b="1" i="0" dirty="0">
                <a:effectLst/>
                <a:highlight>
                  <a:srgbClr val="FFFF00"/>
                </a:highlight>
                <a:latin typeface="Open Sans" panose="020B0606030504020204" pitchFamily="34" charset="0"/>
              </a:rPr>
              <a:t>Cela nous oblige à le faire. </a:t>
            </a:r>
            <a:r>
              <a:rPr lang="fr-CH" sz="2400" b="1" i="0" dirty="0">
                <a:effectLst/>
                <a:latin typeface="Open Sans" panose="020B0606030504020204" pitchFamily="34" charset="0"/>
              </a:rPr>
              <a:t>»</a:t>
            </a:r>
          </a:p>
          <a:p>
            <a:pPr algn="l" fontAlgn="base"/>
            <a:endParaRPr lang="fr-CH" sz="800" b="1" i="0" dirty="0">
              <a:effectLst/>
              <a:latin typeface="Open Sans" panose="020B0606030504020204" pitchFamily="34" charset="0"/>
            </a:endParaRPr>
          </a:p>
          <a:p>
            <a:pPr fontAlgn="base"/>
            <a:r>
              <a:rPr lang="fr-CH" sz="2400" b="0" i="0" dirty="0">
                <a:effectLst/>
                <a:latin typeface="Open Sans" panose="020B0606030504020204" pitchFamily="34" charset="0"/>
              </a:rPr>
              <a:t>– </a:t>
            </a:r>
            <a:r>
              <a:rPr lang="fr-CH" sz="2400" i="0" dirty="0">
                <a:effectLst/>
                <a:latin typeface="Open Sans" panose="020B0606030504020204" pitchFamily="34" charset="0"/>
              </a:rPr>
              <a:t>Nicolas Sarkozy, </a:t>
            </a:r>
            <a:r>
              <a:rPr lang="fr-CH" sz="2400" dirty="0">
                <a:latin typeface="Open Sans" panose="020B0606030504020204" pitchFamily="34" charset="0"/>
              </a:rPr>
              <a:t>septembre 2008 </a:t>
            </a:r>
            <a:br>
              <a:rPr lang="fr-CH" sz="2400" dirty="0">
                <a:latin typeface="Open Sans" panose="020B0606030504020204" pitchFamily="34" charset="0"/>
              </a:rPr>
            </a:br>
            <a:r>
              <a:rPr lang="fr-CH" i="0" dirty="0">
                <a:effectLst/>
                <a:latin typeface="Open Sans" panose="020B0606030504020204" pitchFamily="34" charset="0"/>
              </a:rPr>
              <a:t>Président français entre 2007 et 2012</a:t>
            </a:r>
          </a:p>
        </p:txBody>
      </p:sp>
    </p:spTree>
    <p:extLst>
      <p:ext uri="{BB962C8B-B14F-4D97-AF65-F5344CB8AC3E}">
        <p14:creationId xmlns:p14="http://schemas.microsoft.com/office/powerpoint/2010/main" val="97977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8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A3D08FC3-091A-9B45-A717-B9FB771EAF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7626" y="435404"/>
            <a:ext cx="4629466" cy="450944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C3E66561-08C6-6644-B55B-0A97F4F9BC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569" y="4552515"/>
            <a:ext cx="6736854" cy="190877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8546ED56-EDA0-0E40-8749-8891C3FF32D8}"/>
              </a:ext>
            </a:extLst>
          </p:cNvPr>
          <p:cNvSpPr txBox="1"/>
          <p:nvPr/>
        </p:nvSpPr>
        <p:spPr>
          <a:xfrm>
            <a:off x="544908" y="1733093"/>
            <a:ext cx="75639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sz="3600" b="1" dirty="0">
                <a:effectLst/>
                <a:highlight>
                  <a:srgbClr val="FFFF00"/>
                </a:highlight>
              </a:rPr>
              <a:t>"LA PANDÉMIE A ÉTÉ </a:t>
            </a:r>
          </a:p>
          <a:p>
            <a:r>
              <a:rPr lang="fr-CH" sz="3600" b="1" dirty="0">
                <a:effectLst/>
                <a:highlight>
                  <a:srgbClr val="FFFF00"/>
                </a:highlight>
              </a:rPr>
              <a:t>UN TEST MASSIF DE GOUVERNANCE."</a:t>
            </a:r>
            <a:endParaRPr lang="fr-CH" sz="3600" dirty="0">
              <a:effectLst/>
              <a:highlight>
                <a:srgbClr val="FFFF00"/>
              </a:highlight>
            </a:endParaRP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9753454-C53B-EB43-AD85-BEEDD92AA083}"/>
              </a:ext>
            </a:extLst>
          </p:cNvPr>
          <p:cNvSpPr txBox="1"/>
          <p:nvPr/>
        </p:nvSpPr>
        <p:spPr>
          <a:xfrm>
            <a:off x="542060" y="725147"/>
            <a:ext cx="671248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sz="3200" b="1" dirty="0">
                <a:effectLst/>
              </a:rPr>
              <a:t>Le mot de la fin pour Bill Gates :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7D9D517A-06F9-3049-B9D8-B363AFFDB891}"/>
              </a:ext>
            </a:extLst>
          </p:cNvPr>
          <p:cNvSpPr txBox="1"/>
          <p:nvPr/>
        </p:nvSpPr>
        <p:spPr>
          <a:xfrm>
            <a:off x="542060" y="1187597"/>
            <a:ext cx="38835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sz="2400" b="1" dirty="0">
                <a:effectLst/>
              </a:rPr>
              <a:t>7 décembre 2021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909C912E-1473-A349-8151-ECE9C18E5590}"/>
              </a:ext>
            </a:extLst>
          </p:cNvPr>
          <p:cNvSpPr txBox="1"/>
          <p:nvPr/>
        </p:nvSpPr>
        <p:spPr>
          <a:xfrm>
            <a:off x="542060" y="3069477"/>
            <a:ext cx="652587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sz="2400" b="1" i="0" dirty="0">
                <a:effectLst/>
                <a:latin typeface="DDG_ProximaNova"/>
              </a:rPr>
              <a:t>« </a:t>
            </a:r>
            <a:r>
              <a:rPr lang="fr-CH" sz="2400" b="1" i="0" dirty="0">
                <a:effectLst/>
                <a:highlight>
                  <a:srgbClr val="FFFF00"/>
                </a:highlight>
                <a:latin typeface="DDG_ProximaNova"/>
              </a:rPr>
              <a:t>Lorsque la pandémie prendra enfin fin, ce sera un hommage au pouvoir de la coopération mondiale et de l'innovation.</a:t>
            </a:r>
            <a:r>
              <a:rPr lang="fr-CH" sz="2400" b="1" i="0" dirty="0">
                <a:effectLst/>
                <a:latin typeface="DDG_ProximaNova"/>
              </a:rPr>
              <a:t> »</a:t>
            </a:r>
            <a:endParaRPr lang="fr-FR" sz="2400" b="1" dirty="0"/>
          </a:p>
        </p:txBody>
      </p:sp>
    </p:spTree>
    <p:extLst>
      <p:ext uri="{BB962C8B-B14F-4D97-AF65-F5344CB8AC3E}">
        <p14:creationId xmlns:p14="http://schemas.microsoft.com/office/powerpoint/2010/main" val="696007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9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Image 17">
            <a:extLst>
              <a:ext uri="{FF2B5EF4-FFF2-40B4-BE49-F238E27FC236}">
                <a16:creationId xmlns:a16="http://schemas.microsoft.com/office/drawing/2014/main" id="{9FEB1D51-704E-8341-8AEF-3853BB3B26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178" y="3560079"/>
            <a:ext cx="2151401" cy="2074221"/>
          </a:xfrm>
          <a:prstGeom prst="rect">
            <a:avLst/>
          </a:prstGeom>
        </p:spPr>
      </p:pic>
      <p:pic>
        <p:nvPicPr>
          <p:cNvPr id="20" name="Image 19">
            <a:extLst>
              <a:ext uri="{FF2B5EF4-FFF2-40B4-BE49-F238E27FC236}">
                <a16:creationId xmlns:a16="http://schemas.microsoft.com/office/drawing/2014/main" id="{7E46FFFF-2DE3-2E4E-9FC1-98166DEFC7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007" y="2951145"/>
            <a:ext cx="2031151" cy="2022124"/>
          </a:xfrm>
          <a:prstGeom prst="rect">
            <a:avLst/>
          </a:prstGeom>
        </p:spPr>
      </p:pic>
      <p:pic>
        <p:nvPicPr>
          <p:cNvPr id="25" name="Image 24">
            <a:extLst>
              <a:ext uri="{FF2B5EF4-FFF2-40B4-BE49-F238E27FC236}">
                <a16:creationId xmlns:a16="http://schemas.microsoft.com/office/drawing/2014/main" id="{FA95F1FC-B41F-6648-91EB-59D486ACFD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917" y="463512"/>
            <a:ext cx="2617626" cy="1921526"/>
          </a:xfrm>
          <a:prstGeom prst="rect">
            <a:avLst/>
          </a:prstGeom>
        </p:spPr>
      </p:pic>
      <p:sp>
        <p:nvSpPr>
          <p:cNvPr id="9" name="Titre 1">
            <a:extLst>
              <a:ext uri="{FF2B5EF4-FFF2-40B4-BE49-F238E27FC236}">
                <a16:creationId xmlns:a16="http://schemas.microsoft.com/office/drawing/2014/main" id="{8268A055-A7EF-3144-9B4E-71B395E3DE76}"/>
              </a:ext>
            </a:extLst>
          </p:cNvPr>
          <p:cNvSpPr txBox="1">
            <a:spLocks/>
          </p:cNvSpPr>
          <p:nvPr/>
        </p:nvSpPr>
        <p:spPr>
          <a:xfrm>
            <a:off x="3043087" y="853095"/>
            <a:ext cx="3341605" cy="11423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5000" b="1" dirty="0">
                <a:latin typeface="+mn-lt"/>
              </a:rPr>
              <a:t>2024/2025</a:t>
            </a:r>
          </a:p>
        </p:txBody>
      </p:sp>
      <p:sp>
        <p:nvSpPr>
          <p:cNvPr id="10" name="Titre 1">
            <a:extLst>
              <a:ext uri="{FF2B5EF4-FFF2-40B4-BE49-F238E27FC236}">
                <a16:creationId xmlns:a16="http://schemas.microsoft.com/office/drawing/2014/main" id="{9306FBF6-CCC7-8640-89EE-D1C240529AB0}"/>
              </a:ext>
            </a:extLst>
          </p:cNvPr>
          <p:cNvSpPr txBox="1">
            <a:spLocks/>
          </p:cNvSpPr>
          <p:nvPr/>
        </p:nvSpPr>
        <p:spPr>
          <a:xfrm>
            <a:off x="2921871" y="3050679"/>
            <a:ext cx="3421472" cy="11423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6600" b="1" dirty="0">
                <a:latin typeface="+mn-lt"/>
              </a:rPr>
              <a:t>2030</a:t>
            </a:r>
          </a:p>
        </p:txBody>
      </p:sp>
      <p:sp>
        <p:nvSpPr>
          <p:cNvPr id="11" name="Titre 1">
            <a:extLst>
              <a:ext uri="{FF2B5EF4-FFF2-40B4-BE49-F238E27FC236}">
                <a16:creationId xmlns:a16="http://schemas.microsoft.com/office/drawing/2014/main" id="{B7E58AAB-4A12-F944-B218-4982FB40AC14}"/>
              </a:ext>
            </a:extLst>
          </p:cNvPr>
          <p:cNvSpPr txBox="1">
            <a:spLocks/>
          </p:cNvSpPr>
          <p:nvPr/>
        </p:nvSpPr>
        <p:spPr>
          <a:xfrm>
            <a:off x="4397939" y="4525062"/>
            <a:ext cx="3043129" cy="11423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7600" b="1" dirty="0">
                <a:latin typeface="+mn-lt"/>
              </a:rPr>
              <a:t>2050</a:t>
            </a:r>
          </a:p>
        </p:txBody>
      </p:sp>
      <p:cxnSp>
        <p:nvCxnSpPr>
          <p:cNvPr id="19" name="Connecteur droit avec flèche 18">
            <a:extLst>
              <a:ext uri="{FF2B5EF4-FFF2-40B4-BE49-F238E27FC236}">
                <a16:creationId xmlns:a16="http://schemas.microsoft.com/office/drawing/2014/main" id="{6A73D250-4AE0-E541-871D-FEB75C095371}"/>
              </a:ext>
            </a:extLst>
          </p:cNvPr>
          <p:cNvCxnSpPr>
            <a:cxnSpLocks/>
          </p:cNvCxnSpPr>
          <p:nvPr/>
        </p:nvCxnSpPr>
        <p:spPr>
          <a:xfrm flipH="1">
            <a:off x="4321385" y="3065621"/>
            <a:ext cx="2333162" cy="1326183"/>
          </a:xfrm>
          <a:prstGeom prst="straightConnector1">
            <a:avLst/>
          </a:prstGeom>
          <a:ln w="57150">
            <a:solidFill>
              <a:srgbClr val="FF0000"/>
            </a:solidFill>
            <a:headEnd type="none"/>
            <a:tailEnd type="triangle" w="lg" len="lg"/>
          </a:ln>
          <a:effectLst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1" name="Connecteur droit avec flèche 20">
            <a:extLst>
              <a:ext uri="{FF2B5EF4-FFF2-40B4-BE49-F238E27FC236}">
                <a16:creationId xmlns:a16="http://schemas.microsoft.com/office/drawing/2014/main" id="{FDE34D51-6094-F04A-AF13-0C4197272FAB}"/>
              </a:ext>
            </a:extLst>
          </p:cNvPr>
          <p:cNvCxnSpPr>
            <a:cxnSpLocks/>
          </p:cNvCxnSpPr>
          <p:nvPr/>
        </p:nvCxnSpPr>
        <p:spPr>
          <a:xfrm flipH="1" flipV="1">
            <a:off x="5093966" y="1799877"/>
            <a:ext cx="1389885" cy="223091"/>
          </a:xfrm>
          <a:prstGeom prst="straightConnector1">
            <a:avLst/>
          </a:prstGeom>
          <a:ln w="57150">
            <a:solidFill>
              <a:srgbClr val="FF0000"/>
            </a:solidFill>
            <a:headEnd type="none"/>
            <a:tailEnd type="triangle" w="lg" len="lg"/>
          </a:ln>
          <a:effectLst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3" name="Connecteur droit avec flèche 22">
            <a:extLst>
              <a:ext uri="{FF2B5EF4-FFF2-40B4-BE49-F238E27FC236}">
                <a16:creationId xmlns:a16="http://schemas.microsoft.com/office/drawing/2014/main" id="{CB6A8BC5-FD97-174E-A4B7-7CD9BEC102CA}"/>
              </a:ext>
            </a:extLst>
          </p:cNvPr>
          <p:cNvCxnSpPr>
            <a:cxnSpLocks/>
          </p:cNvCxnSpPr>
          <p:nvPr/>
        </p:nvCxnSpPr>
        <p:spPr>
          <a:xfrm flipH="1">
            <a:off x="5411263" y="3429000"/>
            <a:ext cx="1500506" cy="1210711"/>
          </a:xfrm>
          <a:prstGeom prst="straightConnector1">
            <a:avLst/>
          </a:prstGeom>
          <a:ln w="57150">
            <a:solidFill>
              <a:srgbClr val="FF0000"/>
            </a:solidFill>
            <a:headEnd type="none"/>
            <a:tailEnd type="triangle" w="lg" len="lg"/>
          </a:ln>
          <a:effectLst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Connecteur droit avec flèche 27">
            <a:extLst>
              <a:ext uri="{FF2B5EF4-FFF2-40B4-BE49-F238E27FC236}">
                <a16:creationId xmlns:a16="http://schemas.microsoft.com/office/drawing/2014/main" id="{1A4EFDEF-86DB-BB48-898C-5E367EA7FBD2}"/>
              </a:ext>
            </a:extLst>
          </p:cNvPr>
          <p:cNvCxnSpPr>
            <a:cxnSpLocks/>
          </p:cNvCxnSpPr>
          <p:nvPr/>
        </p:nvCxnSpPr>
        <p:spPr>
          <a:xfrm flipH="1">
            <a:off x="3679637" y="2395082"/>
            <a:ext cx="2847287" cy="483756"/>
          </a:xfrm>
          <a:prstGeom prst="straightConnector1">
            <a:avLst/>
          </a:prstGeom>
          <a:ln w="57150">
            <a:solidFill>
              <a:srgbClr val="FF0000"/>
            </a:solidFill>
            <a:headEnd type="none"/>
            <a:tailEnd type="triangle" w="lg" len="lg"/>
          </a:ln>
          <a:effectLst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5" name="Image 4">
            <a:extLst>
              <a:ext uri="{FF2B5EF4-FFF2-40B4-BE49-F238E27FC236}">
                <a16:creationId xmlns:a16="http://schemas.microsoft.com/office/drawing/2014/main" id="{9E568D52-BE46-6E45-9D79-A597CE0AC7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9056" y="451842"/>
            <a:ext cx="4993836" cy="2796060"/>
          </a:xfrm>
          <a:prstGeom prst="rect">
            <a:avLst/>
          </a:prstGeom>
        </p:spPr>
      </p:pic>
      <p:sp>
        <p:nvSpPr>
          <p:cNvPr id="24" name="ZoneTexte 23">
            <a:extLst>
              <a:ext uri="{FF2B5EF4-FFF2-40B4-BE49-F238E27FC236}">
                <a16:creationId xmlns:a16="http://schemas.microsoft.com/office/drawing/2014/main" id="{43307396-0BA4-694B-BC25-65AF554FEBA1}"/>
              </a:ext>
            </a:extLst>
          </p:cNvPr>
          <p:cNvSpPr txBox="1"/>
          <p:nvPr/>
        </p:nvSpPr>
        <p:spPr>
          <a:xfrm>
            <a:off x="6741073" y="3529195"/>
            <a:ext cx="5450927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H" sz="4400" b="1" dirty="0"/>
              <a:t>« Mais </a:t>
            </a:r>
            <a:r>
              <a:rPr lang="fr-CH" sz="4400" b="1" dirty="0" err="1">
                <a:effectLst/>
              </a:rPr>
              <a:t>Chhhhhut</a:t>
            </a:r>
            <a:r>
              <a:rPr lang="fr-CH" sz="4400" b="1" dirty="0">
                <a:effectLst/>
              </a:rPr>
              <a:t> ...</a:t>
            </a:r>
          </a:p>
          <a:p>
            <a:pPr algn="ctr"/>
            <a:r>
              <a:rPr lang="fr-CH" sz="4400" b="1" dirty="0"/>
              <a:t>Y a des gens qui DORMENT encore ! » </a:t>
            </a:r>
            <a:endParaRPr lang="fr-CH" sz="4400" dirty="0">
              <a:effectLst/>
            </a:endParaRPr>
          </a:p>
        </p:txBody>
      </p:sp>
      <p:pic>
        <p:nvPicPr>
          <p:cNvPr id="29" name="Image 28">
            <a:extLst>
              <a:ext uri="{FF2B5EF4-FFF2-40B4-BE49-F238E27FC236}">
                <a16:creationId xmlns:a16="http://schemas.microsoft.com/office/drawing/2014/main" id="{DFB9098E-7361-A140-9EC3-AFBFAFCFD2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1961" y="5387280"/>
            <a:ext cx="2490262" cy="1235249"/>
          </a:xfrm>
          <a:prstGeom prst="rect">
            <a:avLst/>
          </a:prstGeom>
        </p:spPr>
      </p:pic>
      <p:pic>
        <p:nvPicPr>
          <p:cNvPr id="30" name="Picture 4" descr="Jetons de drapeau de l'UE">
            <a:extLst>
              <a:ext uri="{FF2B5EF4-FFF2-40B4-BE49-F238E27FC236}">
                <a16:creationId xmlns:a16="http://schemas.microsoft.com/office/drawing/2014/main" id="{F2D15C68-23B1-F04D-9AA2-0ECE5F418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7594" y="1883779"/>
            <a:ext cx="1349353" cy="1012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Image 30">
            <a:extLst>
              <a:ext uri="{FF2B5EF4-FFF2-40B4-BE49-F238E27FC236}">
                <a16:creationId xmlns:a16="http://schemas.microsoft.com/office/drawing/2014/main" id="{05446A31-858E-D14F-B86F-B16067C0E7C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129" y="5493292"/>
            <a:ext cx="2837722" cy="1303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306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24" grpId="0"/>
    </p:bld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3241</TotalTime>
  <Words>2209</Words>
  <Application>Microsoft Macintosh PowerPoint</Application>
  <PresentationFormat>Grand écran</PresentationFormat>
  <Paragraphs>171</Paragraphs>
  <Slides>40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11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40</vt:i4>
      </vt:variant>
    </vt:vector>
  </HeadingPairs>
  <TitlesOfParts>
    <vt:vector size="52" baseType="lpstr">
      <vt:lpstr>Akkurat</vt:lpstr>
      <vt:lpstr>American Typewriter</vt:lpstr>
      <vt:lpstr>Angsana New</vt:lpstr>
      <vt:lpstr>Arial</vt:lpstr>
      <vt:lpstr>Calibri</vt:lpstr>
      <vt:lpstr>Calibri Light</vt:lpstr>
      <vt:lpstr>DDG_ProximaNova</vt:lpstr>
      <vt:lpstr>Helvetica</vt:lpstr>
      <vt:lpstr>Helvetica Neue</vt:lpstr>
      <vt:lpstr>inherit</vt:lpstr>
      <vt:lpstr>Open Sans</vt:lpstr>
      <vt:lpstr>Thème Office</vt:lpstr>
      <vt:lpstr>Le Covid-19, une simple étape ?</vt:lpstr>
      <vt:lpstr>Présentation PowerPoint</vt:lpstr>
      <vt:lpstr>Présentation PowerPoint</vt:lpstr>
      <vt:lpstr>Présentation PowerPoint</vt:lpstr>
      <vt:lpstr>COVAX &amp; ACT (Access to Covid Tools Accelerator )</vt:lpstr>
      <vt:lpstr>Présentation PowerPoint</vt:lpstr>
      <vt:lpstr>Présentation PowerPoint</vt:lpstr>
      <vt:lpstr>Thème du Forum de Davos :  22 - 26 mai 2022 </vt:lpstr>
      <vt:lpstr>Klaus Schwab, la guerre en Ukraine</vt:lpstr>
      <vt:lpstr>Ignazio Cassis,  la neutralité  de la Suisse</vt:lpstr>
      <vt:lpstr>Henry Kissinger, l’ordre mondial</vt:lpstr>
      <vt:lpstr>Albert Bourla,  un Accord pour un monde plus sain  </vt:lpstr>
      <vt:lpstr>Zéro carbone pour 2050 &amp; satellites</vt:lpstr>
      <vt:lpstr>J. Michael Evans, le traceur individuel de l’empreinte carbone.</vt:lpstr>
      <vt:lpstr>Julie Grant, la liberté d’expression 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Ursula Von der Leyen,  à Davos le 24 mai 2022</vt:lpstr>
      <vt:lpstr>Pekka Lundmark, pas de vert sans digital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WEF &amp; OMS</dc:title>
  <dc:creator>Microsoft Office User</dc:creator>
  <cp:lastModifiedBy>Microsoft Office User</cp:lastModifiedBy>
  <cp:revision>199</cp:revision>
  <dcterms:created xsi:type="dcterms:W3CDTF">2022-06-08T15:52:41Z</dcterms:created>
  <dcterms:modified xsi:type="dcterms:W3CDTF">2022-10-05T00:20:52Z</dcterms:modified>
</cp:coreProperties>
</file>